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38"/>
  </p:notesMasterIdLst>
  <p:sldIdLst>
    <p:sldId id="309" r:id="rId2"/>
    <p:sldId id="345" r:id="rId3"/>
    <p:sldId id="310" r:id="rId4"/>
    <p:sldId id="311" r:id="rId5"/>
    <p:sldId id="312" r:id="rId6"/>
    <p:sldId id="344" r:id="rId7"/>
    <p:sldId id="314" r:id="rId8"/>
    <p:sldId id="315" r:id="rId9"/>
    <p:sldId id="316" r:id="rId10"/>
    <p:sldId id="317" r:id="rId11"/>
    <p:sldId id="346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</p:sldIdLst>
  <p:sldSz cx="9144000" cy="6858000" type="screen4x3"/>
  <p:notesSz cx="6858000" cy="9144000"/>
  <p:defaultTextStyle>
    <a:defPPr>
      <a:defRPr lang="ko-KR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66FF"/>
    <a:srgbClr val="FFFFCC"/>
    <a:srgbClr val="CCFFFF"/>
    <a:srgbClr val="FFCC99"/>
    <a:srgbClr val="FF0000"/>
    <a:srgbClr val="FFFF66"/>
    <a:srgbClr val="3333CC"/>
    <a:srgbClr val="00660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0" autoAdjust="0"/>
    <p:restoredTop sz="82288" autoAdjust="0"/>
  </p:normalViewPr>
  <p:slideViewPr>
    <p:cSldViewPr>
      <p:cViewPr varScale="1">
        <p:scale>
          <a:sx n="69" d="100"/>
          <a:sy n="69" d="100"/>
        </p:scale>
        <p:origin x="-3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3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1" Type="http://schemas.openxmlformats.org/officeDocument/2006/relationships/image" Target="../media/image4.wmf"/><Relationship Id="rId2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1">
              <a:defRPr kumimoji="1"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defRPr kumimoji="1"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1">
              <a:defRPr kumimoji="1"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defRPr kumimoji="1"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228BE00C-ED30-4E28-9616-007CF6D46FE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69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ko-KR"/>
              <a:t>컴퓨터회로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40ADC-80B8-4A83-822A-203CA9902C29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673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U_UI_CM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79838" y="5949950"/>
            <a:ext cx="20859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30338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14725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0F95774A-2C24-472F-895E-ACDB7692109B}" type="slidenum">
              <a:rPr lang="en-US" altLang="ko-KR" b="1"/>
              <a:pPr>
                <a:defRPr/>
              </a:pPr>
              <a:t>‹#›</a:t>
            </a:fld>
            <a:endParaRPr lang="en-US" altLang="ko-KR" b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6713" y="115888"/>
            <a:ext cx="2133600" cy="640873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12738" y="115888"/>
            <a:ext cx="6251575" cy="64087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269324D5-0506-4FF5-94B7-39A6333C0DF9}" type="slidenum">
              <a:rPr lang="en-US" altLang="ko-KR" b="1"/>
              <a:pPr>
                <a:defRPr/>
              </a:pPr>
              <a:t>‹#›</a:t>
            </a:fld>
            <a:endParaRPr lang="en-US" altLang="ko-KR" b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 userDrawn="1"/>
        </p:nvSpPr>
        <p:spPr bwMode="auto">
          <a:xfrm>
            <a:off x="1116013" y="115888"/>
            <a:ext cx="7729537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1" hangingPunct="0">
              <a:defRPr/>
            </a:pPr>
            <a:r>
              <a:rPr kumimoji="1" lang="en-US" altLang="ko-KR" sz="3200" b="1" kern="0">
                <a:solidFill>
                  <a:srgbClr val="000099"/>
                </a:solidFill>
                <a:latin typeface="Calibri" pitchFamily="34" charset="0"/>
                <a:ea typeface="+mj-ea"/>
                <a:cs typeface="+mj-cs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5720" y="1142984"/>
            <a:ext cx="4214842" cy="5214974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half" idx="10"/>
          </p:nvPr>
        </p:nvSpPr>
        <p:spPr>
          <a:xfrm>
            <a:off x="4714876" y="1142984"/>
            <a:ext cx="4143404" cy="5214974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914400"/>
            <a:ext cx="4000500" cy="2454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000500" cy="2454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738" y="252413"/>
            <a:ext cx="8532812" cy="10239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12738" y="1474788"/>
            <a:ext cx="8537575" cy="24161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12738" y="4043363"/>
            <a:ext cx="8537575" cy="24161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6804025" y="0"/>
            <a:ext cx="2339975" cy="287338"/>
          </a:xfrm>
        </p:spPr>
        <p:txBody>
          <a:bodyPr/>
          <a:lstStyle>
            <a:lvl1pPr>
              <a:defRPr/>
            </a:lvl1pPr>
          </a:lstStyle>
          <a:p>
            <a:fld id="{98028B09-254E-4E38-993E-26D0A10B1DB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9692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제목 및 텍스트/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738" y="252413"/>
            <a:ext cx="8532812" cy="10239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12738" y="1474788"/>
            <a:ext cx="8537575" cy="24161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12738" y="4043363"/>
            <a:ext cx="8537575" cy="24161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6804025" y="0"/>
            <a:ext cx="2339975" cy="287338"/>
          </a:xfrm>
        </p:spPr>
        <p:txBody>
          <a:bodyPr/>
          <a:lstStyle>
            <a:lvl1pPr>
              <a:defRPr/>
            </a:lvl1pPr>
          </a:lstStyle>
          <a:p>
            <a:fld id="{5D592FAB-F1A0-49F7-98C1-48399431B1B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756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C7155DEA-8114-45F6-B879-E8691A289B7F}" type="slidenum">
              <a:rPr lang="en-US" altLang="ko-KR" b="1"/>
              <a:pPr>
                <a:defRPr/>
              </a:pPr>
              <a:t>‹#›</a:t>
            </a:fld>
            <a:endParaRPr lang="en-US" altLang="ko-KR" b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B83A0895-AE28-402F-AF43-64AFCB579D33}" type="slidenum">
              <a:rPr lang="en-US" altLang="ko-KR" b="1"/>
              <a:pPr>
                <a:defRPr/>
              </a:pPr>
              <a:t>‹#›</a:t>
            </a:fld>
            <a:endParaRPr lang="en-US" altLang="ko-KR" b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12738" y="1052513"/>
            <a:ext cx="4192587" cy="5472112"/>
          </a:xfrm>
        </p:spPr>
        <p:txBody>
          <a:bodyPr/>
          <a:lstStyle>
            <a:lvl1pPr latinLnBrk="0">
              <a:defRPr sz="2800"/>
            </a:lvl1pPr>
            <a:lvl2pPr latinLnBrk="0">
              <a:defRPr sz="2400"/>
            </a:lvl2pPr>
            <a:lvl3pPr latinLnBrk="0">
              <a:defRPr sz="2000"/>
            </a:lvl3pPr>
            <a:lvl4pPr latinLnBrk="0">
              <a:defRPr sz="1800"/>
            </a:lvl4pPr>
            <a:lvl5pPr latinLnBrk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7725" y="1052513"/>
            <a:ext cx="4192588" cy="5472112"/>
          </a:xfrm>
        </p:spPr>
        <p:txBody>
          <a:bodyPr/>
          <a:lstStyle>
            <a:lvl1pPr latinLnBrk="0">
              <a:defRPr sz="2800"/>
            </a:lvl1pPr>
            <a:lvl2pPr latinLnBrk="0">
              <a:defRPr sz="2400"/>
            </a:lvl2pPr>
            <a:lvl3pPr latinLnBrk="0">
              <a:defRPr sz="2000"/>
            </a:lvl3pPr>
            <a:lvl4pPr latinLnBrk="0">
              <a:defRPr sz="1800"/>
            </a:lvl4pPr>
            <a:lvl5pPr latinLnBrk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BD34669E-FA00-41F1-9761-938B4BBD1D7F}" type="slidenum">
              <a:rPr lang="en-US" altLang="ko-KR" b="1"/>
              <a:pPr>
                <a:defRPr/>
              </a:pPr>
              <a:t>‹#›</a:t>
            </a:fld>
            <a:endParaRPr lang="en-US" altLang="ko-KR" b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85720" y="1142984"/>
            <a:ext cx="421166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85720" y="1857364"/>
            <a:ext cx="4211668" cy="46434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142984"/>
            <a:ext cx="421325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857364"/>
            <a:ext cx="4213255" cy="464347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116013" y="115888"/>
            <a:ext cx="7729537" cy="7921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9C610B66-2DD0-4A18-A218-F49CD0319BC1}" type="slidenum">
              <a:rPr lang="en-US" altLang="ko-KR" b="1"/>
              <a:pPr>
                <a:defRPr/>
              </a:pPr>
              <a:t>‹#›</a:t>
            </a:fld>
            <a:endParaRPr lang="en-US" altLang="ko-KR" b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D851F7B5-9342-4467-9E9C-68525BEF8B57}" type="slidenum">
              <a:rPr lang="en-US" altLang="ko-KR" b="1"/>
              <a:pPr>
                <a:defRPr/>
              </a:pPr>
              <a:t>‹#›</a:t>
            </a:fld>
            <a:endParaRPr lang="en-US" altLang="ko-KR" b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E2648F18-AF5E-4FD5-B87B-EB622E5931EF}" type="slidenum">
              <a:rPr lang="en-US" altLang="ko-KR" b="1"/>
              <a:pPr>
                <a:defRPr/>
              </a:pPr>
              <a:t>‹#›</a:t>
            </a:fld>
            <a:endParaRPr lang="en-US" altLang="ko-KR" b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B223F4AB-F3AC-4DBD-81DB-71F0361B90EA}" type="slidenum">
              <a:rPr lang="en-US" altLang="ko-KR" b="1"/>
              <a:pPr>
                <a:defRPr/>
              </a:pPr>
              <a:t>‹#›</a:t>
            </a:fld>
            <a:endParaRPr lang="en-US" altLang="ko-KR" b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5A41B904-5FF1-4A61-B803-FD742A35E100}" type="slidenum">
              <a:rPr lang="en-US" altLang="ko-KR" b="1"/>
              <a:pPr>
                <a:defRPr/>
              </a:pPr>
              <a:t>‹#›</a:t>
            </a:fld>
            <a:endParaRPr lang="en-US" altLang="ko-KR" b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15888"/>
            <a:ext cx="7729537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738" y="1052513"/>
            <a:ext cx="8537575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1402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588" y="6524625"/>
            <a:ext cx="216058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 Narrow" pitchFamily="34" charset="0"/>
                <a:ea typeface="굴림" charset="-127"/>
              </a:defRPr>
            </a:lvl1pPr>
          </a:lstStyle>
          <a:p>
            <a:pPr>
              <a:defRPr/>
            </a:pPr>
            <a:r>
              <a:rPr lang="en-US" altLang="ko-KR"/>
              <a:t> </a:t>
            </a:r>
            <a:fld id="{D9958E03-D468-4641-95A2-C406E208ED28}" type="slidenum">
              <a:rPr lang="en-US" altLang="ko-KR" b="1"/>
              <a:pPr>
                <a:defRPr/>
              </a:pPr>
              <a:t>‹#›</a:t>
            </a:fld>
            <a:endParaRPr lang="en-US" altLang="ko-KR" b="1"/>
          </a:p>
        </p:txBody>
      </p:sp>
      <p:sp>
        <p:nvSpPr>
          <p:cNvPr id="140293" name="Line 5"/>
          <p:cNvSpPr>
            <a:spLocks noChangeShapeType="1"/>
          </p:cNvSpPr>
          <p:nvPr/>
        </p:nvSpPr>
        <p:spPr bwMode="auto">
          <a:xfrm flipV="1">
            <a:off x="293688" y="979488"/>
            <a:ext cx="8547100" cy="63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pic>
        <p:nvPicPr>
          <p:cNvPr id="3078" name="Picture 7" descr="KU_UI_Mark"/>
          <p:cNvPicPr>
            <a:picLocks noChangeAspect="1" noChangeArrowheads="1"/>
          </p:cNvPicPr>
          <p:nvPr userDrawn="1"/>
        </p:nvPicPr>
        <p:blipFill>
          <a:blip r:embed="rId17"/>
          <a:srcRect l="23793" t="13460" r="23793" b="16824"/>
          <a:stretch>
            <a:fillRect/>
          </a:stretch>
        </p:blipFill>
        <p:spPr bwMode="auto">
          <a:xfrm>
            <a:off x="214313" y="115888"/>
            <a:ext cx="828675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5" r:id="rId12"/>
    <p:sldLayoutId id="2147483786" r:id="rId13"/>
    <p:sldLayoutId id="2147483787" r:id="rId14"/>
    <p:sldLayoutId id="2147483788" r:id="rId1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Calibri" pitchFamily="34" charset="0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Calibri" pitchFamily="34" charset="0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Calibri" pitchFamily="34" charset="0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Calibri" pitchFamily="34" charset="0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Calibri" pitchFamily="34" charset="0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charset="0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charset="0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charset="0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charset="0"/>
          <a:ea typeface="굴림" charset="-127"/>
        </a:defRPr>
      </a:lvl9pPr>
    </p:titleStyle>
    <p:bodyStyle>
      <a:lvl1pPr marL="354013" indent="-354013" algn="l" rtl="0" eaLnBrk="0" fontAlgn="base" latinLnBrk="1" hangingPunct="0">
        <a:spcBef>
          <a:spcPct val="40000"/>
        </a:spcBef>
        <a:spcAft>
          <a:spcPct val="0"/>
        </a:spcAft>
        <a:buClr>
          <a:srgbClr val="6600CC"/>
        </a:buClr>
        <a:buSzPct val="90000"/>
        <a:buFont typeface="Wingdings" pitchFamily="2" charset="2"/>
        <a:buChar char="q"/>
        <a:defRPr kumimoji="1" sz="28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01688" indent="-268288" algn="l" rtl="0" eaLnBrk="0" fontAlgn="base" latinLnBrk="1" hangingPunct="0">
        <a:spcBef>
          <a:spcPct val="20000"/>
        </a:spcBef>
        <a:spcAft>
          <a:spcPct val="0"/>
        </a:spcAft>
        <a:buClr>
          <a:srgbClr val="006600"/>
        </a:buClr>
        <a:buSzPct val="70000"/>
        <a:buFont typeface="굴림" pitchFamily="50" charset="-127"/>
        <a:buChar char="▶"/>
        <a:defRPr kumimoji="1" sz="2400">
          <a:solidFill>
            <a:schemeClr val="tx1"/>
          </a:solidFill>
          <a:latin typeface="Calibri" pitchFamily="34" charset="0"/>
          <a:ea typeface="+mn-ea"/>
        </a:defRPr>
      </a:lvl2pPr>
      <a:lvl3pPr marL="1163638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0066FF"/>
        </a:buClr>
        <a:buSzPct val="70000"/>
        <a:buFont typeface="Wingdings" pitchFamily="2" charset="2"/>
        <a:buChar char="l"/>
        <a:defRPr kumimoji="1" sz="2000">
          <a:solidFill>
            <a:schemeClr val="tx1"/>
          </a:solidFill>
          <a:latin typeface="Calibri" pitchFamily="34" charset="0"/>
          <a:ea typeface="+mn-ea"/>
        </a:defRPr>
      </a:lvl3pPr>
      <a:lvl4pPr marL="1609725" indent="-2667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Calibri" pitchFamily="34" charset="0"/>
          <a:ea typeface="+mn-ea"/>
        </a:defRPr>
      </a:lvl4pPr>
      <a:lvl5pPr marL="1974850" indent="-1857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Calibri" pitchFamily="34" charset="0"/>
          <a:ea typeface="+mn-ea"/>
        </a:defRPr>
      </a:lvl5pPr>
      <a:lvl6pPr marL="2432050" indent="-185738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6pPr>
      <a:lvl7pPr marL="2889250" indent="-185738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7pPr>
      <a:lvl8pPr marL="3346450" indent="-185738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8pPr>
      <a:lvl9pPr marL="3803650" indent="-185738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8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4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4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5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6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19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1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2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5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6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Chapter2</a:t>
            </a:r>
            <a:br>
              <a:rPr lang="en-US" altLang="ko-KR">
                <a:ea typeface="굴림" pitchFamily="50" charset="-127"/>
              </a:rPr>
            </a:br>
            <a:r>
              <a:rPr lang="en-US" altLang="ko-KR">
                <a:ea typeface="굴림" pitchFamily="50" charset="-127"/>
              </a:rPr>
              <a:t>Boolean Algebra and Logic Gates</a:t>
            </a:r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84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97276-15C6-47B2-96B3-59763F50E4E9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Some more laws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ko-KR" sz="2000" dirty="0">
                <a:ea typeface="굴림" pitchFamily="50" charset="-127"/>
              </a:rPr>
              <a:t>Here are some more useful laws. Notice the duals again!</a:t>
            </a:r>
          </a:p>
          <a:p>
            <a:pPr marL="342900" indent="-342900">
              <a:spcBef>
                <a:spcPct val="650000"/>
              </a:spcBef>
            </a:pPr>
            <a:r>
              <a:rPr lang="en-US" altLang="ko-KR" sz="2000" dirty="0">
                <a:ea typeface="굴림" pitchFamily="50" charset="-127"/>
              </a:rPr>
              <a:t>We can prove these laws by either</a:t>
            </a:r>
          </a:p>
          <a:p>
            <a:pPr marL="742950" lvl="1" indent="-285750"/>
            <a:r>
              <a:rPr lang="en-US" altLang="ko-KR" sz="1800" dirty="0">
                <a:ea typeface="굴림" pitchFamily="50" charset="-127"/>
              </a:rPr>
              <a:t>Making truth tables:</a:t>
            </a:r>
          </a:p>
          <a:p>
            <a:pPr marL="742950" lvl="1" indent="-285750">
              <a:spcBef>
                <a:spcPct val="640000"/>
              </a:spcBef>
            </a:pPr>
            <a:r>
              <a:rPr lang="en-US" altLang="ko-KR" sz="1800" dirty="0">
                <a:ea typeface="굴림" pitchFamily="50" charset="-127"/>
              </a:rPr>
              <a:t>Using the axioms:</a:t>
            </a:r>
          </a:p>
          <a:p>
            <a:pPr marL="342900" indent="-342900"/>
            <a:endParaRPr lang="en-US" altLang="ko-KR" sz="2000" dirty="0">
              <a:ea typeface="굴림" pitchFamily="50" charset="-127"/>
            </a:endParaRPr>
          </a:p>
        </p:txBody>
      </p:sp>
      <p:graphicFrame>
        <p:nvGraphicFramePr>
          <p:cNvPr id="1177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316189"/>
              </p:ext>
            </p:extLst>
          </p:nvPr>
        </p:nvGraphicFramePr>
        <p:xfrm>
          <a:off x="990600" y="1700808"/>
          <a:ext cx="7059613" cy="160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Document" r:id="rId3" imgW="7068240" imgH="1604520" progId="Word.Document.8">
                  <p:embed/>
                </p:oleObj>
              </mc:Choice>
              <mc:Fallback>
                <p:oleObj name="Document" r:id="rId3" imgW="7068240" imgH="16045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00808"/>
                        <a:ext cx="7059613" cy="160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" name="Object 5"/>
          <p:cNvGraphicFramePr>
            <a:graphicFrameLocks noChangeAspect="1"/>
          </p:cNvGraphicFramePr>
          <p:nvPr/>
        </p:nvGraphicFramePr>
        <p:xfrm>
          <a:off x="4356100" y="3860800"/>
          <a:ext cx="4151313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Document" r:id="rId5" imgW="4902120" imgH="1930680" progId="Word.Document.8">
                  <p:embed/>
                </p:oleObj>
              </mc:Choice>
              <mc:Fallback>
                <p:oleObj name="Document" r:id="rId5" imgW="4902120" imgH="19306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860800"/>
                        <a:ext cx="4151313" cy="163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6" name="Text Box 6"/>
          <p:cNvSpPr txBox="1">
            <a:spLocks noChangeArrowheads="1"/>
          </p:cNvSpPr>
          <p:nvPr/>
        </p:nvSpPr>
        <p:spPr bwMode="auto">
          <a:xfrm>
            <a:off x="3733800" y="5589588"/>
            <a:ext cx="451802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latinLnBrk="1">
              <a:tabLst>
                <a:tab pos="795338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latinLnBrk="1">
              <a:tabLst>
                <a:tab pos="795338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latinLnBrk="1">
              <a:tabLst>
                <a:tab pos="795338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latinLnBrk="1">
              <a:tabLst>
                <a:tab pos="795338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latinLnBrk="1">
              <a:tabLst>
                <a:tab pos="795338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x + x’y	= (x + x’)(x + y)	[ Distributive ]</a:t>
            </a: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	= 1 </a:t>
            </a:r>
            <a:r>
              <a:rPr kumimoji="0" lang="en-US" altLang="ko-KR" sz="1800">
                <a:latin typeface="Comic Sans MS" pitchFamily="66" charset="0"/>
                <a:sym typeface="Symbol" pitchFamily="18" charset="2"/>
              </a:rPr>
              <a:t> (x + y)	[ x + x’ = 1 ]</a:t>
            </a: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  <a:sym typeface="Symbol" pitchFamily="18" charset="2"/>
              </a:rPr>
              <a:t>	= x + y		[ Postulate 2 ]</a:t>
            </a:r>
            <a:endParaRPr kumimoji="0" lang="en-US" altLang="ko-KR" sz="180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62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037EB-C0BE-4D73-A91F-DBF4FBD8F499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25538"/>
            <a:ext cx="8001000" cy="5181600"/>
          </a:xfrm>
        </p:spPr>
        <p:txBody>
          <a:bodyPr/>
          <a:lstStyle/>
          <a:p>
            <a:pPr marL="609600" indent="-609600" algn="just">
              <a:buFont typeface="Wingdings" pitchFamily="2" charset="2"/>
              <a:buChar char="§"/>
            </a:pPr>
            <a:endParaRPr lang="en-US" altLang="ko-KR" sz="1800" dirty="0">
              <a:latin typeface="바탕" pitchFamily="18" charset="-127"/>
              <a:ea typeface="바탕" pitchFamily="18" charset="-127"/>
            </a:endParaRPr>
          </a:p>
          <a:p>
            <a:pPr marL="609600" indent="-609600" algn="just">
              <a:buFont typeface="Wingdings" pitchFamily="2" charset="2"/>
              <a:buChar char="§"/>
            </a:pPr>
            <a:endParaRPr lang="en-US" altLang="ko-KR" sz="1800" dirty="0">
              <a:latin typeface="바탕" pitchFamily="18" charset="-127"/>
              <a:ea typeface="바탕" pitchFamily="18" charset="-127"/>
            </a:endParaRPr>
          </a:p>
          <a:p>
            <a:pPr marL="609600" indent="-609600" algn="just">
              <a:buFont typeface="Wingdings" pitchFamily="2" charset="2"/>
              <a:buChar char="§"/>
            </a:pPr>
            <a:endParaRPr lang="en-US" altLang="ko-KR" sz="1800" dirty="0">
              <a:latin typeface="바탕" pitchFamily="18" charset="-127"/>
              <a:ea typeface="바탕" pitchFamily="18" charset="-127"/>
            </a:endParaRPr>
          </a:p>
          <a:p>
            <a:pPr marL="609600" indent="-609600" algn="just">
              <a:buFont typeface="Wingdings" pitchFamily="2" charset="2"/>
              <a:buChar char="§"/>
            </a:pPr>
            <a:endParaRPr lang="en-US" altLang="ko-KR" sz="1800" dirty="0">
              <a:latin typeface="바탕" pitchFamily="18" charset="-127"/>
              <a:ea typeface="바탕" pitchFamily="18" charset="-127"/>
            </a:endParaRPr>
          </a:p>
          <a:p>
            <a:pPr marL="609600" indent="-609600" algn="just">
              <a:buFont typeface="Wingdings" pitchFamily="2" charset="2"/>
              <a:buChar char="§"/>
            </a:pPr>
            <a:endParaRPr lang="en-US" altLang="ko-KR" sz="1600" dirty="0">
              <a:latin typeface="바탕" pitchFamily="18" charset="-127"/>
              <a:ea typeface="바탕" pitchFamily="18" charset="-127"/>
            </a:endParaRPr>
          </a:p>
          <a:p>
            <a:pPr marL="609600" indent="-609600" algn="just">
              <a:buFont typeface="Wingdings" pitchFamily="2" charset="2"/>
              <a:buChar char="§"/>
            </a:pPr>
            <a:endParaRPr lang="en-US" altLang="ko-KR" sz="1600" dirty="0">
              <a:latin typeface="바탕" pitchFamily="18" charset="-127"/>
              <a:ea typeface="바탕" pitchFamily="18" charset="-127"/>
            </a:endParaRPr>
          </a:p>
          <a:p>
            <a:pPr marL="609600" indent="-609600" algn="just">
              <a:buFont typeface="Wingdings" pitchFamily="2" charset="2"/>
              <a:buChar char="§"/>
            </a:pPr>
            <a:endParaRPr lang="en-US" altLang="ko-KR" sz="1600" dirty="0">
              <a:latin typeface="바탕" pitchFamily="18" charset="-127"/>
              <a:ea typeface="바탕" pitchFamily="18" charset="-127"/>
            </a:endParaRPr>
          </a:p>
          <a:p>
            <a:pPr marL="609600" indent="-609600" algn="just">
              <a:buFont typeface="Wingdings" pitchFamily="2" charset="2"/>
              <a:buChar char="§"/>
            </a:pPr>
            <a:endParaRPr lang="en-US" altLang="ko-KR" sz="1600" dirty="0">
              <a:latin typeface="바탕" pitchFamily="18" charset="-127"/>
              <a:ea typeface="바탕" pitchFamily="18" charset="-127"/>
            </a:endParaRPr>
          </a:p>
          <a:p>
            <a:pPr marL="609600" indent="-609600" algn="just"/>
            <a:r>
              <a:rPr lang="en-US" altLang="ko-KR" sz="2000" dirty="0">
                <a:ea typeface="굴림" pitchFamily="50" charset="-127"/>
              </a:rPr>
              <a:t>F1 = x + </a:t>
            </a:r>
            <a:r>
              <a:rPr lang="en-US" altLang="ko-KR" sz="2000" dirty="0" err="1">
                <a:ea typeface="굴림" pitchFamily="50" charset="-127"/>
              </a:rPr>
              <a:t>y'z</a:t>
            </a:r>
            <a:endParaRPr lang="en-US" altLang="ko-KR" sz="2000" dirty="0">
              <a:ea typeface="굴림" pitchFamily="50" charset="-127"/>
            </a:endParaRPr>
          </a:p>
          <a:p>
            <a:pPr marL="609600" indent="-609600" algn="just">
              <a:buFont typeface="Wingdings" pitchFamily="2" charset="2"/>
              <a:buChar char="§"/>
            </a:pPr>
            <a:endParaRPr lang="en-US" altLang="ko-KR" sz="16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 dirty="0" smtClean="0"/>
              <a:t>Boolean </a:t>
            </a:r>
            <a:r>
              <a:rPr lang="en-US" altLang="ko-KR" dirty="0"/>
              <a:t>Functions</a:t>
            </a:r>
          </a:p>
        </p:txBody>
      </p:sp>
      <p:pic>
        <p:nvPicPr>
          <p:cNvPr id="31750" name="Picture 6" descr="AACFLMO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132856"/>
            <a:ext cx="437534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6975"/>
            <a:ext cx="2895600" cy="231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49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B3348-4198-4FD8-BB3D-12DB87DF21C4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Simplification of Boolean Function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ko-KR">
                <a:ea typeface="굴림" pitchFamily="50" charset="-127"/>
              </a:rPr>
              <a:t>We can now start doing some simplifications</a:t>
            </a:r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900113" y="2492375"/>
            <a:ext cx="6781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latinLnBrk="1">
              <a:tabLst>
                <a:tab pos="457200" algn="l"/>
                <a:tab pos="24003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latinLnBrk="1">
              <a:tabLst>
                <a:tab pos="457200" algn="l"/>
                <a:tab pos="24003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latinLnBrk="1">
              <a:tabLst>
                <a:tab pos="457200" algn="l"/>
                <a:tab pos="24003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latinLnBrk="1">
              <a:tabLst>
                <a:tab pos="457200" algn="l"/>
                <a:tab pos="24003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latinLnBrk="1">
              <a:tabLst>
                <a:tab pos="457200" algn="l"/>
                <a:tab pos="24003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24003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24003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24003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24003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kumimoji="0" lang="en-US" altLang="ko-KR" dirty="0">
                <a:solidFill>
                  <a:srgbClr val="000000"/>
                </a:solidFill>
                <a:latin typeface="Arial" charset="0"/>
              </a:rPr>
              <a:t>F2 </a:t>
            </a:r>
            <a:r>
              <a:rPr kumimoji="0" lang="en-US" altLang="ko-KR" dirty="0" smtClean="0">
                <a:solidFill>
                  <a:srgbClr val="000000"/>
                </a:solidFill>
                <a:latin typeface="Arial" charset="0"/>
              </a:rPr>
              <a:t> = </a:t>
            </a:r>
            <a:r>
              <a:rPr kumimoji="0" lang="en-US" altLang="ko-KR" dirty="0" err="1">
                <a:solidFill>
                  <a:schemeClr val="accent2"/>
                </a:solidFill>
                <a:latin typeface="Arial" charset="0"/>
              </a:rPr>
              <a:t>x'y'z</a:t>
            </a:r>
            <a:r>
              <a:rPr kumimoji="0" lang="en-US" altLang="ko-KR" dirty="0">
                <a:solidFill>
                  <a:schemeClr val="accent2"/>
                </a:solidFill>
                <a:latin typeface="Arial" charset="0"/>
              </a:rPr>
              <a:t> + </a:t>
            </a:r>
            <a:r>
              <a:rPr kumimoji="0" lang="en-US" altLang="ko-KR" dirty="0" err="1">
                <a:solidFill>
                  <a:schemeClr val="accent2"/>
                </a:solidFill>
                <a:latin typeface="Arial" charset="0"/>
              </a:rPr>
              <a:t>x'yz</a:t>
            </a:r>
            <a:r>
              <a:rPr kumimoji="0" lang="en-US" altLang="ko-KR" dirty="0">
                <a:solidFill>
                  <a:schemeClr val="accent2"/>
                </a:solidFill>
                <a:latin typeface="Arial" charset="0"/>
              </a:rPr>
              <a:t> +</a:t>
            </a:r>
            <a:r>
              <a:rPr kumimoji="0" lang="en-US" altLang="ko-KR" dirty="0" err="1">
                <a:solidFill>
                  <a:schemeClr val="accent2"/>
                </a:solidFill>
                <a:latin typeface="Arial" charset="0"/>
              </a:rPr>
              <a:t>xy</a:t>
            </a:r>
            <a:r>
              <a:rPr kumimoji="0" lang="en-US" altLang="ko-KR" dirty="0">
                <a:solidFill>
                  <a:schemeClr val="accent2"/>
                </a:solidFill>
                <a:latin typeface="Times New Roman" pitchFamily="18" charset="0"/>
              </a:rPr>
              <a:t>'</a:t>
            </a:r>
            <a:endParaRPr kumimoji="0" lang="en-US" altLang="ko-KR" dirty="0">
              <a:solidFill>
                <a:schemeClr val="accent2"/>
              </a:solidFill>
              <a:latin typeface="Arial" charset="0"/>
            </a:endParaRPr>
          </a:p>
          <a:p>
            <a:pPr latinLnBrk="0"/>
            <a:r>
              <a:rPr kumimoji="0" lang="en-US" altLang="ko-KR" dirty="0">
                <a:solidFill>
                  <a:srgbClr val="000000"/>
                </a:solidFill>
                <a:latin typeface="Arial" charset="0"/>
              </a:rPr>
              <a:t>      </a:t>
            </a:r>
            <a:r>
              <a:rPr kumimoji="0" lang="en-US" altLang="ko-KR" dirty="0" smtClean="0">
                <a:solidFill>
                  <a:srgbClr val="000000"/>
                </a:solidFill>
                <a:latin typeface="Arial" charset="0"/>
              </a:rPr>
              <a:t>= </a:t>
            </a:r>
            <a:r>
              <a:rPr kumimoji="0" lang="en-US" altLang="ko-KR" dirty="0" err="1">
                <a:solidFill>
                  <a:srgbClr val="000000"/>
                </a:solidFill>
                <a:latin typeface="Arial" charset="0"/>
              </a:rPr>
              <a:t>x'z</a:t>
            </a:r>
            <a:r>
              <a:rPr kumimoji="0" lang="en-US" altLang="ko-KR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kumimoji="0" lang="en-US" altLang="ko-KR" dirty="0" err="1">
                <a:solidFill>
                  <a:srgbClr val="000000"/>
                </a:solidFill>
                <a:latin typeface="Arial" charset="0"/>
              </a:rPr>
              <a:t>y'+y</a:t>
            </a:r>
            <a:r>
              <a:rPr kumimoji="0" lang="en-US" altLang="ko-KR" dirty="0">
                <a:solidFill>
                  <a:srgbClr val="000000"/>
                </a:solidFill>
                <a:latin typeface="Arial" charset="0"/>
              </a:rPr>
              <a:t>) + </a:t>
            </a:r>
            <a:r>
              <a:rPr kumimoji="0" lang="en-US" altLang="ko-KR" dirty="0" err="1">
                <a:solidFill>
                  <a:srgbClr val="000000"/>
                </a:solidFill>
                <a:latin typeface="Arial" charset="0"/>
              </a:rPr>
              <a:t>xy</a:t>
            </a:r>
            <a:r>
              <a:rPr kumimoji="0" lang="en-US" altLang="ko-KR" dirty="0">
                <a:solidFill>
                  <a:srgbClr val="000000"/>
                </a:solidFill>
                <a:latin typeface="Arial" charset="0"/>
              </a:rPr>
              <a:t>' </a:t>
            </a:r>
          </a:p>
          <a:p>
            <a:pPr latinLnBrk="0"/>
            <a:r>
              <a:rPr kumimoji="0" lang="en-US" altLang="ko-KR" dirty="0">
                <a:solidFill>
                  <a:srgbClr val="000000"/>
                </a:solidFill>
                <a:latin typeface="Arial" charset="0"/>
              </a:rPr>
              <a:t>      </a:t>
            </a:r>
            <a:r>
              <a:rPr kumimoji="0" lang="en-US" altLang="ko-KR" dirty="0" smtClean="0">
                <a:solidFill>
                  <a:srgbClr val="000000"/>
                </a:solidFill>
                <a:latin typeface="Arial" charset="0"/>
              </a:rPr>
              <a:t>= </a:t>
            </a:r>
            <a:r>
              <a:rPr kumimoji="0" lang="en-US" altLang="ko-KR" dirty="0" err="1">
                <a:solidFill>
                  <a:srgbClr val="FF0000"/>
                </a:solidFill>
                <a:latin typeface="Arial" charset="0"/>
              </a:rPr>
              <a:t>x'z</a:t>
            </a:r>
            <a:r>
              <a:rPr kumimoji="0" lang="en-US" altLang="ko-KR" dirty="0">
                <a:solidFill>
                  <a:srgbClr val="FF0000"/>
                </a:solidFill>
                <a:latin typeface="Arial" charset="0"/>
              </a:rPr>
              <a:t> + </a:t>
            </a:r>
            <a:r>
              <a:rPr kumimoji="0" lang="en-US" altLang="ko-KR" dirty="0" err="1">
                <a:solidFill>
                  <a:srgbClr val="FF0000"/>
                </a:solidFill>
                <a:latin typeface="Arial" charset="0"/>
              </a:rPr>
              <a:t>xy</a:t>
            </a:r>
            <a:r>
              <a:rPr kumimoji="0" lang="en-US" altLang="ko-KR" dirty="0">
                <a:solidFill>
                  <a:srgbClr val="FF0000"/>
                </a:solidFill>
                <a:latin typeface="Arial" charset="0"/>
              </a:rPr>
              <a:t>' </a:t>
            </a:r>
          </a:p>
        </p:txBody>
      </p:sp>
    </p:spTree>
    <p:extLst>
      <p:ext uri="{BB962C8B-B14F-4D97-AF65-F5344CB8AC3E}">
        <p14:creationId xmlns:p14="http://schemas.microsoft.com/office/powerpoint/2010/main" val="343377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6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Let</a:t>
            </a:r>
            <a:r>
              <a:rPr lang="en-US" altLang="ko-KR">
                <a:latin typeface="Comic Sans MS"/>
                <a:ea typeface="굴림" pitchFamily="50" charset="-127"/>
              </a:rPr>
              <a:t>’</a:t>
            </a:r>
            <a:r>
              <a:rPr lang="en-US" altLang="ko-KR">
                <a:ea typeface="굴림" pitchFamily="50" charset="-127"/>
              </a:rPr>
              <a:t>s compare the resulting circuits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2738" y="1196752"/>
            <a:ext cx="3251150" cy="5262786"/>
          </a:xfrm>
        </p:spPr>
        <p:txBody>
          <a:bodyPr/>
          <a:lstStyle/>
          <a:p>
            <a:pPr marL="342900" indent="-342900"/>
            <a:r>
              <a:rPr lang="en-US" altLang="ko-KR" sz="2400" dirty="0">
                <a:ea typeface="굴림" pitchFamily="50" charset="-127"/>
              </a:rPr>
              <a:t>Here are two different but </a:t>
            </a:r>
            <a:r>
              <a:rPr lang="en-US" altLang="ko-KR" sz="2400" i="1" dirty="0">
                <a:ea typeface="굴림" pitchFamily="50" charset="-127"/>
              </a:rPr>
              <a:t>equivalent</a:t>
            </a:r>
            <a:r>
              <a:rPr lang="en-US" altLang="ko-KR" sz="2400" dirty="0">
                <a:ea typeface="굴림" pitchFamily="50" charset="-127"/>
              </a:rPr>
              <a:t> circuits. </a:t>
            </a:r>
          </a:p>
          <a:p>
            <a:pPr marL="342900" indent="-342900"/>
            <a:r>
              <a:rPr lang="en-US" altLang="ko-KR" sz="2400" dirty="0">
                <a:ea typeface="굴림" pitchFamily="50" charset="-127"/>
              </a:rPr>
              <a:t>In general the one with fewer gates is </a:t>
            </a:r>
            <a:r>
              <a:rPr lang="en-US" altLang="ko-KR" sz="2400" dirty="0">
                <a:latin typeface="Comic Sans MS"/>
                <a:ea typeface="굴림" pitchFamily="50" charset="-127"/>
              </a:rPr>
              <a:t>“</a:t>
            </a:r>
            <a:r>
              <a:rPr lang="en-US" altLang="ko-KR" sz="2400" dirty="0">
                <a:ea typeface="굴림" pitchFamily="50" charset="-127"/>
              </a:rPr>
              <a:t>better</a:t>
            </a:r>
            <a:r>
              <a:rPr lang="en-US" altLang="ko-KR" sz="2400" dirty="0">
                <a:latin typeface="Comic Sans MS"/>
                <a:ea typeface="굴림" pitchFamily="50" charset="-127"/>
              </a:rPr>
              <a:t>”</a:t>
            </a:r>
            <a:r>
              <a:rPr lang="en-US" altLang="ko-KR" sz="2400" dirty="0">
                <a:ea typeface="굴림" pitchFamily="50" charset="-127"/>
              </a:rPr>
              <a:t>:</a:t>
            </a:r>
          </a:p>
          <a:p>
            <a:pPr marL="742950" lvl="1" indent="-285750"/>
            <a:r>
              <a:rPr lang="en-US" altLang="ko-KR" sz="2000" dirty="0">
                <a:ea typeface="굴림" pitchFamily="50" charset="-127"/>
              </a:rPr>
              <a:t>It costs less to build</a:t>
            </a:r>
          </a:p>
          <a:p>
            <a:pPr marL="742950" lvl="1" indent="-285750"/>
            <a:r>
              <a:rPr lang="en-US" altLang="ko-KR" sz="2000" dirty="0">
                <a:ea typeface="굴림" pitchFamily="50" charset="-127"/>
              </a:rPr>
              <a:t>It requires less power</a:t>
            </a:r>
          </a:p>
          <a:p>
            <a:pPr marL="742950" lvl="1" indent="-285750"/>
            <a:r>
              <a:rPr lang="en-US" altLang="ko-KR" sz="2000" dirty="0">
                <a:ea typeface="굴림" pitchFamily="50" charset="-127"/>
              </a:rPr>
              <a:t>But we had to do some work to find the second form</a:t>
            </a:r>
          </a:p>
          <a:p>
            <a:pPr marL="742950" lvl="1" indent="-285750"/>
            <a:endParaRPr lang="en-US" altLang="ko-KR" sz="2000" dirty="0">
              <a:ea typeface="굴림" pitchFamily="50" charset="-127"/>
            </a:endParaRPr>
          </a:p>
        </p:txBody>
      </p:sp>
      <p:pic>
        <p:nvPicPr>
          <p:cNvPr id="111622" name="Picture 6" descr="AACFLMP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07904" y="2500957"/>
            <a:ext cx="5286375" cy="4816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596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174BC-8C4B-450A-A225-19E10A99452B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Algebraic Manipulation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ko-KR">
                <a:ea typeface="굴림" pitchFamily="50" charset="-127"/>
              </a:rPr>
              <a:t>Example 2-1: simplifying Boolean functions</a:t>
            </a:r>
          </a:p>
          <a:p>
            <a:pPr marL="1085850" lvl="1" indent="-457200" algn="just">
              <a:buFont typeface="Wingdings" pitchFamily="2" charset="2"/>
              <a:buAutoNum type="arabicPeriod"/>
            </a:pPr>
            <a:r>
              <a:rPr lang="en-US" altLang="ko-KR">
                <a:solidFill>
                  <a:srgbClr val="000000"/>
                </a:solidFill>
                <a:ea typeface="굴림" pitchFamily="50" charset="-127"/>
              </a:rPr>
              <a:t>x(x'+y) = xx' + xy = 0 + xy = xy. </a:t>
            </a:r>
          </a:p>
          <a:p>
            <a:pPr marL="1085850" lvl="1" indent="-457200" algn="just">
              <a:buFont typeface="Wingdings" pitchFamily="2" charset="2"/>
              <a:buAutoNum type="arabicPeriod"/>
            </a:pPr>
            <a:r>
              <a:rPr lang="en-US" altLang="ko-KR">
                <a:solidFill>
                  <a:srgbClr val="000000"/>
                </a:solidFill>
                <a:ea typeface="굴림" pitchFamily="50" charset="-127"/>
              </a:rPr>
              <a:t>x +x'y = (x+x')(x+y) = 1(x+y) = x + y. </a:t>
            </a:r>
          </a:p>
          <a:p>
            <a:pPr marL="1085850" lvl="1" indent="-457200" algn="just">
              <a:buFont typeface="Wingdings" pitchFamily="2" charset="2"/>
              <a:buAutoNum type="arabicPeriod"/>
            </a:pPr>
            <a:r>
              <a:rPr lang="en-US" altLang="ko-KR">
                <a:solidFill>
                  <a:srgbClr val="000000"/>
                </a:solidFill>
                <a:ea typeface="굴림" pitchFamily="50" charset="-127"/>
              </a:rPr>
              <a:t>(x+y)(x+y') = x + xy + xy' + yy' = x(1+y+y') = x. </a:t>
            </a:r>
          </a:p>
          <a:p>
            <a:pPr marL="1085850" lvl="1" indent="-457200" algn="just">
              <a:buFont typeface="Wingdings" pitchFamily="2" charset="2"/>
              <a:buAutoNum type="arabicPeriod"/>
            </a:pPr>
            <a:r>
              <a:rPr lang="en-US" altLang="ko-KR">
                <a:solidFill>
                  <a:srgbClr val="000000"/>
                </a:solidFill>
                <a:ea typeface="굴림" pitchFamily="50" charset="-127"/>
              </a:rPr>
              <a:t>xy + x'z + yz = xy + x'z + yz(x+x') </a:t>
            </a:r>
          </a:p>
          <a:p>
            <a:pPr marL="1085850" lvl="1" indent="-457200" algn="just">
              <a:buFont typeface="Wingdings" pitchFamily="2" charset="2"/>
              <a:buNone/>
            </a:pPr>
            <a:r>
              <a:rPr lang="en-US" altLang="ko-KR">
                <a:solidFill>
                  <a:srgbClr val="000000"/>
                </a:solidFill>
                <a:ea typeface="굴림" pitchFamily="50" charset="-127"/>
              </a:rPr>
              <a:t>                       = xy + x'z + xyz + x'yz = xy(1+z) + x'z(1+y)  </a:t>
            </a:r>
          </a:p>
          <a:p>
            <a:pPr marL="1085850" lvl="1" indent="-457200" algn="just">
              <a:buFont typeface="Wingdings" pitchFamily="2" charset="2"/>
              <a:buNone/>
            </a:pPr>
            <a:r>
              <a:rPr lang="en-US" altLang="ko-KR">
                <a:solidFill>
                  <a:srgbClr val="000000"/>
                </a:solidFill>
                <a:ea typeface="굴림" pitchFamily="50" charset="-127"/>
              </a:rPr>
              <a:t>                       = xy + x'z </a:t>
            </a:r>
          </a:p>
          <a:p>
            <a:pPr marL="1085850" lvl="1" indent="-457200" algn="just">
              <a:buFont typeface="Wingdings" pitchFamily="2" charset="2"/>
              <a:buNone/>
            </a:pPr>
            <a:r>
              <a:rPr lang="en-US" altLang="ko-KR">
                <a:solidFill>
                  <a:srgbClr val="000000"/>
                </a:solidFill>
                <a:ea typeface="굴림" pitchFamily="50" charset="-127"/>
              </a:rPr>
              <a:t>5.	(x+y)(x'+z)(y+z) = (x+y)(x'+z) </a:t>
            </a:r>
          </a:p>
          <a:p>
            <a:pPr marL="1085850" lvl="1" indent="-457200" algn="just">
              <a:buFont typeface="Wingdings" pitchFamily="2" charset="2"/>
              <a:buNone/>
            </a:pPr>
            <a:r>
              <a:rPr lang="en-US" altLang="ko-KR">
                <a:solidFill>
                  <a:srgbClr val="000000"/>
                </a:solidFill>
                <a:ea typeface="굴림" pitchFamily="50" charset="-127"/>
              </a:rPr>
              <a:t>	 by duality from function 4. </a:t>
            </a:r>
            <a:endParaRPr lang="en-US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43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1D9CB-AD28-4172-912B-F0E9AF57BBD3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Complement of a Function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50" charset="-127"/>
              </a:rPr>
              <a:t>You can use </a:t>
            </a:r>
            <a:r>
              <a:rPr lang="en-US" altLang="ko-KR" sz="2400" dirty="0" err="1">
                <a:ea typeface="굴림" pitchFamily="50" charset="-127"/>
              </a:rPr>
              <a:t>DeMorgan</a:t>
            </a:r>
            <a:r>
              <a:rPr lang="en-US" altLang="ko-KR" sz="2400" dirty="0" err="1">
                <a:latin typeface="Comic Sans MS"/>
                <a:ea typeface="굴림" pitchFamily="50" charset="-127"/>
              </a:rPr>
              <a:t>’</a:t>
            </a:r>
            <a:r>
              <a:rPr lang="en-US" altLang="ko-KR" sz="2400" dirty="0" err="1">
                <a:ea typeface="굴림" pitchFamily="50" charset="-127"/>
              </a:rPr>
              <a:t>s</a:t>
            </a:r>
            <a:r>
              <a:rPr lang="en-US" altLang="ko-KR" sz="2400" dirty="0">
                <a:ea typeface="굴림" pitchFamily="50" charset="-127"/>
              </a:rPr>
              <a:t> law to keep </a:t>
            </a:r>
            <a:r>
              <a:rPr lang="en-US" altLang="ko-KR" sz="2400" dirty="0">
                <a:latin typeface="Comic Sans MS"/>
                <a:ea typeface="굴림" pitchFamily="50" charset="-127"/>
              </a:rPr>
              <a:t>“</a:t>
            </a:r>
            <a:r>
              <a:rPr lang="en-US" altLang="ko-KR" sz="2400" dirty="0">
                <a:ea typeface="굴림" pitchFamily="50" charset="-127"/>
              </a:rPr>
              <a:t>pushing</a:t>
            </a:r>
            <a:r>
              <a:rPr lang="en-US" altLang="ko-KR" sz="2400" dirty="0">
                <a:latin typeface="Comic Sans MS"/>
                <a:ea typeface="굴림" pitchFamily="50" charset="-127"/>
              </a:rPr>
              <a:t>”</a:t>
            </a:r>
            <a:r>
              <a:rPr lang="en-US" altLang="ko-KR" sz="2400" dirty="0">
                <a:ea typeface="굴림" pitchFamily="50" charset="-127"/>
              </a:rPr>
              <a:t> the complements inwards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ea typeface="굴림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400" dirty="0">
              <a:ea typeface="굴림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400" dirty="0">
              <a:ea typeface="굴림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400" dirty="0">
              <a:ea typeface="굴림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50" charset="-127"/>
              </a:rPr>
              <a:t>You can also take the dual of the function, and then complement each literal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pitchFamily="50" charset="-127"/>
              </a:rPr>
              <a:t>If f(</a:t>
            </a:r>
            <a:r>
              <a:rPr lang="en-US" altLang="ko-KR" sz="2000" dirty="0" err="1">
                <a:ea typeface="굴림" pitchFamily="50" charset="-127"/>
              </a:rPr>
              <a:t>x,y,z</a:t>
            </a:r>
            <a:r>
              <a:rPr lang="en-US" altLang="ko-KR" sz="2000" dirty="0">
                <a:ea typeface="굴림" pitchFamily="50" charset="-127"/>
              </a:rPr>
              <a:t>) = 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x(</a:t>
            </a:r>
            <a:r>
              <a:rPr lang="en-US" altLang="ko-KR" sz="2000" dirty="0" err="1">
                <a:solidFill>
                  <a:schemeClr val="accent2"/>
                </a:solidFill>
                <a:ea typeface="굴림" pitchFamily="50" charset="-127"/>
              </a:rPr>
              <a:t>y</a:t>
            </a:r>
            <a:r>
              <a:rPr lang="en-US" altLang="ko-KR" sz="2000" dirty="0" err="1">
                <a:solidFill>
                  <a:schemeClr val="accent2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 err="1">
                <a:solidFill>
                  <a:schemeClr val="accent2"/>
                </a:solidFill>
                <a:ea typeface="굴림" pitchFamily="50" charset="-127"/>
              </a:rPr>
              <a:t>z</a:t>
            </a:r>
            <a:r>
              <a:rPr lang="en-US" altLang="ko-KR" sz="2000" dirty="0">
                <a:solidFill>
                  <a:schemeClr val="accent2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 + </a:t>
            </a:r>
            <a:r>
              <a:rPr lang="en-US" altLang="ko-KR" sz="2000" dirty="0" err="1">
                <a:solidFill>
                  <a:schemeClr val="accent2"/>
                </a:solidFill>
                <a:ea typeface="굴림" pitchFamily="50" charset="-127"/>
              </a:rPr>
              <a:t>yz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)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…</a:t>
            </a:r>
            <a:endParaRPr lang="en-US" altLang="ko-KR" sz="2000" dirty="0">
              <a:ea typeface="굴림" pitchFamily="50" charset="-127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ko-KR" sz="2000" dirty="0">
                <a:ea typeface="굴림" pitchFamily="50" charset="-127"/>
              </a:rPr>
              <a:t>	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…</a:t>
            </a:r>
            <a:r>
              <a:rPr lang="en-US" altLang="ko-KR" sz="2000" dirty="0">
                <a:ea typeface="굴림" pitchFamily="50" charset="-127"/>
              </a:rPr>
              <a:t>the dual of f is 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x + (y</a:t>
            </a:r>
            <a:r>
              <a:rPr lang="en-US" altLang="ko-KR" sz="2000" dirty="0">
                <a:solidFill>
                  <a:schemeClr val="accent2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 + z</a:t>
            </a:r>
            <a:r>
              <a:rPr lang="en-US" altLang="ko-KR" sz="2000" dirty="0">
                <a:solidFill>
                  <a:schemeClr val="accent2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)(y + z)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…</a:t>
            </a:r>
            <a:endParaRPr lang="en-US" altLang="ko-KR" sz="2000" dirty="0">
              <a:ea typeface="굴림" pitchFamily="50" charset="-127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ko-KR" sz="2000" dirty="0">
                <a:ea typeface="굴림" pitchFamily="50" charset="-127"/>
              </a:rPr>
              <a:t>	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…</a:t>
            </a:r>
            <a:r>
              <a:rPr lang="en-US" altLang="ko-KR" sz="2000" dirty="0">
                <a:ea typeface="굴림" pitchFamily="50" charset="-127"/>
              </a:rPr>
              <a:t>then complementing each literal gives 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x</a:t>
            </a:r>
            <a:r>
              <a:rPr lang="en-US" altLang="ko-KR" sz="2000" dirty="0">
                <a:solidFill>
                  <a:schemeClr val="accent2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 + (y + z)(y</a:t>
            </a:r>
            <a:r>
              <a:rPr lang="en-US" altLang="ko-KR" sz="2000" dirty="0">
                <a:solidFill>
                  <a:schemeClr val="accent2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 + z</a:t>
            </a:r>
            <a:r>
              <a:rPr lang="en-US" altLang="ko-KR" sz="2000" dirty="0">
                <a:solidFill>
                  <a:schemeClr val="accent2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)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…</a:t>
            </a:r>
            <a:endParaRPr lang="en-US" altLang="ko-KR" sz="2000" dirty="0">
              <a:ea typeface="굴림" pitchFamily="50" charset="-127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ko-KR" sz="2000" dirty="0">
                <a:ea typeface="굴림" pitchFamily="50" charset="-127"/>
              </a:rPr>
              <a:t>	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…</a:t>
            </a:r>
            <a:r>
              <a:rPr lang="en-US" altLang="ko-KR" sz="2000" dirty="0">
                <a:ea typeface="굴림" pitchFamily="50" charset="-127"/>
              </a:rPr>
              <a:t>so f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ea typeface="굴림" pitchFamily="50" charset="-127"/>
              </a:rPr>
              <a:t>(</a:t>
            </a:r>
            <a:r>
              <a:rPr lang="en-US" altLang="ko-KR" sz="2000" dirty="0" err="1">
                <a:ea typeface="굴림" pitchFamily="50" charset="-127"/>
              </a:rPr>
              <a:t>x,y,z</a:t>
            </a:r>
            <a:r>
              <a:rPr lang="en-US" altLang="ko-KR" sz="2000" dirty="0">
                <a:ea typeface="굴림" pitchFamily="50" charset="-127"/>
              </a:rPr>
              <a:t>) = x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ea typeface="굴림" pitchFamily="50" charset="-127"/>
              </a:rPr>
              <a:t> + (y + z)(y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ea typeface="굴림" pitchFamily="50" charset="-127"/>
              </a:rPr>
              <a:t> + z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ea typeface="굴림" pitchFamily="50" charset="-127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50" charset="-127"/>
              </a:rPr>
              <a:t>General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ea typeface="굴림" pitchFamily="50" charset="-127"/>
              </a:rPr>
              <a:t>(A+B+C+D+…+F)' = A'B'C'D'…F' 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ea typeface="굴림" pitchFamily="50" charset="-127"/>
              </a:rPr>
              <a:t>(ABCD…F)' = A' +B'+ C' + D' + … + F'</a:t>
            </a:r>
            <a:endParaRPr lang="en-US" altLang="ko-KR" sz="2000" dirty="0">
              <a:ea typeface="굴림" pitchFamily="50" charset="-127"/>
            </a:endParaRPr>
          </a:p>
        </p:txBody>
      </p:sp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1258888" y="1844824"/>
            <a:ext cx="6542087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latinLnBrk="1">
              <a:tabLst>
                <a:tab pos="912813" algn="l"/>
                <a:tab pos="31972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latinLnBrk="1">
              <a:tabLst>
                <a:tab pos="912813" algn="l"/>
                <a:tab pos="31972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latinLnBrk="1">
              <a:tabLst>
                <a:tab pos="912813" algn="l"/>
                <a:tab pos="31972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latinLnBrk="1">
              <a:tabLst>
                <a:tab pos="912813" algn="l"/>
                <a:tab pos="31972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latinLnBrk="1">
              <a:tabLst>
                <a:tab pos="912813" algn="l"/>
                <a:tab pos="31972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912813" algn="l"/>
                <a:tab pos="31972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912813" algn="l"/>
                <a:tab pos="31972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912813" algn="l"/>
                <a:tab pos="31972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912813" algn="l"/>
                <a:tab pos="31972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f(x,y,z)	= x(y’z’ + yz)</a:t>
            </a:r>
          </a:p>
          <a:p>
            <a:pPr eaLnBrk="0" latinLnBrk="0" hangingPunct="0"/>
            <a:endParaRPr kumimoji="0" lang="en-US" altLang="ko-KR" sz="1800">
              <a:latin typeface="Comic Sans MS" pitchFamily="66" charset="0"/>
            </a:endParaRPr>
          </a:p>
          <a:p>
            <a:pPr eaLnBrk="0" latinLnBrk="0" hangingPunct="0">
              <a:lnSpc>
                <a:spcPct val="50000"/>
              </a:lnSpc>
            </a:pPr>
            <a:r>
              <a:rPr kumimoji="0" lang="en-US" altLang="ko-KR" sz="1800">
                <a:latin typeface="Comic Sans MS" pitchFamily="66" charset="0"/>
              </a:rPr>
              <a:t>f’(x,y,z)	= ( x(y’z’ + yz) )’	[ complement both sides ]</a:t>
            </a: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	= x’ + (y’z’ + yz)’	[ because (xy)’ = x’ + y’ ]</a:t>
            </a: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	= x’ + (y’z’)’ (yz)’	[ because (x + y)’ = x’ y’ ]</a:t>
            </a: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	= x’ + (y + z)(y’ + z’)	[ because (xy)’ = x’ + y’, twice]</a:t>
            </a:r>
          </a:p>
        </p:txBody>
      </p:sp>
    </p:spTree>
    <p:extLst>
      <p:ext uri="{BB962C8B-B14F-4D97-AF65-F5344CB8AC3E}">
        <p14:creationId xmlns:p14="http://schemas.microsoft.com/office/powerpoint/2010/main" val="53865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F7E8D-CEA2-43D4-9BBC-B4D8CFF06BDF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Proving DeMorgan</a:t>
            </a:r>
            <a:r>
              <a:rPr lang="en-US" altLang="ko-KR">
                <a:latin typeface="Comic Sans MS"/>
                <a:ea typeface="굴림" pitchFamily="50" charset="-127"/>
              </a:rPr>
              <a:t>’</a:t>
            </a:r>
            <a:r>
              <a:rPr lang="en-US" altLang="ko-KR">
                <a:ea typeface="굴림" pitchFamily="50" charset="-127"/>
              </a:rPr>
              <a:t>s Law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ko-KR" sz="2000" dirty="0">
                <a:ea typeface="굴림" pitchFamily="50" charset="-127"/>
              </a:rPr>
              <a:t>We can make up truth tables to prove (both parts of) </a:t>
            </a:r>
            <a:r>
              <a:rPr lang="en-US" altLang="ko-KR" sz="2000" dirty="0" err="1">
                <a:ea typeface="굴림" pitchFamily="50" charset="-127"/>
              </a:rPr>
              <a:t>DeMorgan</a:t>
            </a:r>
            <a:r>
              <a:rPr lang="en-US" altLang="ko-KR" sz="2000" dirty="0" err="1"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 err="1">
                <a:ea typeface="굴림" pitchFamily="50" charset="-127"/>
              </a:rPr>
              <a:t>s</a:t>
            </a:r>
            <a:r>
              <a:rPr lang="en-US" altLang="ko-KR" sz="2000" dirty="0">
                <a:ea typeface="굴림" pitchFamily="50" charset="-127"/>
              </a:rPr>
              <a:t> law</a:t>
            </a:r>
          </a:p>
          <a:p>
            <a:pPr marL="342900" indent="-342900"/>
            <a:r>
              <a:rPr lang="en-US" altLang="ko-KR" sz="2000" dirty="0">
                <a:ea typeface="굴림" pitchFamily="50" charset="-127"/>
              </a:rPr>
              <a:t>For 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(x + y)</a:t>
            </a:r>
            <a:r>
              <a:rPr lang="en-US" altLang="ko-KR" sz="2000" dirty="0">
                <a:solidFill>
                  <a:schemeClr val="accent2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solidFill>
                  <a:schemeClr val="accent2"/>
                </a:solidFill>
                <a:ea typeface="굴림" pitchFamily="50" charset="-127"/>
              </a:rPr>
              <a:t> = </a:t>
            </a:r>
            <a:r>
              <a:rPr lang="en-US" altLang="ko-KR" sz="2000" dirty="0" err="1">
                <a:solidFill>
                  <a:schemeClr val="accent2"/>
                </a:solidFill>
                <a:ea typeface="굴림" pitchFamily="50" charset="-127"/>
              </a:rPr>
              <a:t>x</a:t>
            </a:r>
            <a:r>
              <a:rPr lang="en-US" altLang="ko-KR" sz="2000" dirty="0" err="1">
                <a:solidFill>
                  <a:schemeClr val="accent2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 err="1">
                <a:solidFill>
                  <a:schemeClr val="accent2"/>
                </a:solidFill>
                <a:ea typeface="굴림" pitchFamily="50" charset="-127"/>
              </a:rPr>
              <a:t>y</a:t>
            </a:r>
            <a:r>
              <a:rPr lang="en-US" altLang="ko-KR" sz="2000" dirty="0">
                <a:solidFill>
                  <a:schemeClr val="accent2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ea typeface="굴림" pitchFamily="50" charset="-127"/>
              </a:rPr>
              <a:t>, we can make truth tables for (x + y)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ea typeface="굴림" pitchFamily="50" charset="-127"/>
              </a:rPr>
              <a:t> and for </a:t>
            </a:r>
            <a:r>
              <a:rPr lang="en-US" altLang="ko-KR" sz="2000" dirty="0" err="1">
                <a:ea typeface="굴림" pitchFamily="50" charset="-127"/>
              </a:rPr>
              <a:t>x</a:t>
            </a:r>
            <a:r>
              <a:rPr lang="en-US" altLang="ko-KR" sz="2000" dirty="0" err="1"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 err="1">
                <a:ea typeface="굴림" pitchFamily="50" charset="-127"/>
              </a:rPr>
              <a:t>y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’</a:t>
            </a:r>
            <a:endParaRPr lang="en-US" altLang="ko-KR" sz="2000" dirty="0">
              <a:ea typeface="굴림" pitchFamily="50" charset="-127"/>
            </a:endParaRPr>
          </a:p>
          <a:p>
            <a:pPr marL="342900" indent="-342900">
              <a:spcBef>
                <a:spcPct val="800000"/>
              </a:spcBef>
            </a:pPr>
            <a:r>
              <a:rPr lang="en-US" altLang="ko-KR" sz="2000" dirty="0">
                <a:ea typeface="굴림" pitchFamily="50" charset="-127"/>
              </a:rPr>
              <a:t>In each table, the columns on the left (x and y) are the inputs. The columns on the right are outputs.</a:t>
            </a:r>
          </a:p>
          <a:p>
            <a:pPr marL="342900" indent="-342900"/>
            <a:r>
              <a:rPr lang="en-US" altLang="ko-KR" sz="2000" dirty="0">
                <a:ea typeface="굴림" pitchFamily="50" charset="-127"/>
              </a:rPr>
              <a:t>In this case, we only care about the columns in blue. The other 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“</a:t>
            </a:r>
            <a:r>
              <a:rPr lang="en-US" altLang="ko-KR" sz="2000" dirty="0">
                <a:ea typeface="굴림" pitchFamily="50" charset="-127"/>
              </a:rPr>
              <a:t>outputs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”</a:t>
            </a:r>
            <a:r>
              <a:rPr lang="en-US" altLang="ko-KR" sz="2000" dirty="0">
                <a:ea typeface="굴림" pitchFamily="50" charset="-127"/>
              </a:rPr>
              <a:t> are just to help us find the blue columns. </a:t>
            </a:r>
          </a:p>
          <a:p>
            <a:pPr marL="342900" indent="-342900"/>
            <a:r>
              <a:rPr lang="en-US" altLang="ko-KR" sz="2000" dirty="0">
                <a:ea typeface="굴림" pitchFamily="50" charset="-127"/>
              </a:rPr>
              <a:t>Since both of the columns in blue are the same, this shows that (x + y)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ea typeface="굴림" pitchFamily="50" charset="-127"/>
              </a:rPr>
              <a:t> and </a:t>
            </a:r>
            <a:r>
              <a:rPr lang="en-US" altLang="ko-KR" sz="2000" dirty="0" err="1">
                <a:ea typeface="굴림" pitchFamily="50" charset="-127"/>
              </a:rPr>
              <a:t>x</a:t>
            </a:r>
            <a:r>
              <a:rPr lang="en-US" altLang="ko-KR" sz="2000" dirty="0" err="1"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 err="1">
                <a:ea typeface="굴림" pitchFamily="50" charset="-127"/>
              </a:rPr>
              <a:t>y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>
                <a:ea typeface="굴림" pitchFamily="50" charset="-127"/>
              </a:rPr>
              <a:t> are equivalent</a:t>
            </a:r>
          </a:p>
          <a:p>
            <a:pPr marL="342900" indent="-342900"/>
            <a:endParaRPr lang="en-US" altLang="ko-KR" sz="2000" dirty="0">
              <a:ea typeface="굴림" pitchFamily="50" charset="-127"/>
            </a:endParaRPr>
          </a:p>
        </p:txBody>
      </p:sp>
      <p:graphicFrame>
        <p:nvGraphicFramePr>
          <p:cNvPr id="122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790105"/>
              </p:ext>
            </p:extLst>
          </p:nvPr>
        </p:nvGraphicFramePr>
        <p:xfrm>
          <a:off x="1524000" y="2204864"/>
          <a:ext cx="5767388" cy="183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Document" r:id="rId4" imgW="5758920" imgH="1842120" progId="Word.Document.8">
                  <p:embed/>
                </p:oleObj>
              </mc:Choice>
              <mc:Fallback>
                <p:oleObj name="Document" r:id="rId4" imgW="5758920" imgH="18421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04864"/>
                        <a:ext cx="5767388" cy="183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63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4E899-E5A4-4DAD-B4BF-7BEB3C81A0E8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Minterms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ko-KR" sz="1800" dirty="0">
                <a:ea typeface="굴림" pitchFamily="50" charset="-127"/>
              </a:rPr>
              <a:t>A </a:t>
            </a:r>
            <a:r>
              <a:rPr lang="en-US" altLang="ko-KR" sz="1800" dirty="0" err="1">
                <a:solidFill>
                  <a:srgbClr val="FF0033"/>
                </a:solidFill>
                <a:ea typeface="굴림" pitchFamily="50" charset="-127"/>
              </a:rPr>
              <a:t>minterm</a:t>
            </a:r>
            <a:r>
              <a:rPr lang="en-US" altLang="ko-KR" sz="1800" dirty="0">
                <a:ea typeface="굴림" pitchFamily="50" charset="-127"/>
              </a:rPr>
              <a:t> is a special product of literals, in which each input variable appears exactly once.</a:t>
            </a:r>
          </a:p>
          <a:p>
            <a:pPr marL="342900" indent="-342900"/>
            <a:r>
              <a:rPr lang="en-US" altLang="ko-KR" sz="1800" dirty="0">
                <a:ea typeface="굴림" pitchFamily="50" charset="-127"/>
              </a:rPr>
              <a:t>A function with n variables has 2</a:t>
            </a:r>
            <a:r>
              <a:rPr lang="en-US" altLang="ko-KR" sz="1800" baseline="50000" dirty="0">
                <a:ea typeface="굴림" pitchFamily="50" charset="-127"/>
              </a:rPr>
              <a:t>n</a:t>
            </a:r>
            <a:r>
              <a:rPr lang="en-US" altLang="ko-KR" sz="1800" dirty="0">
                <a:ea typeface="굴림" pitchFamily="50" charset="-127"/>
              </a:rPr>
              <a:t> </a:t>
            </a:r>
            <a:r>
              <a:rPr lang="en-US" altLang="ko-KR" sz="1800" dirty="0" err="1">
                <a:ea typeface="굴림" pitchFamily="50" charset="-127"/>
              </a:rPr>
              <a:t>minterms</a:t>
            </a:r>
            <a:r>
              <a:rPr lang="en-US" altLang="ko-KR" sz="1800" dirty="0">
                <a:ea typeface="굴림" pitchFamily="50" charset="-127"/>
              </a:rPr>
              <a:t> (since each variable can appear complemented or not)</a:t>
            </a:r>
          </a:p>
          <a:p>
            <a:pPr marL="342900" indent="-342900"/>
            <a:r>
              <a:rPr lang="en-US" altLang="ko-KR" sz="1800" dirty="0">
                <a:ea typeface="굴림" pitchFamily="50" charset="-127"/>
              </a:rPr>
              <a:t>A three-variable function, such as f(</a:t>
            </a:r>
            <a:r>
              <a:rPr lang="en-US" altLang="ko-KR" sz="1800" dirty="0" err="1">
                <a:ea typeface="굴림" pitchFamily="50" charset="-127"/>
              </a:rPr>
              <a:t>x,y,z</a:t>
            </a:r>
            <a:r>
              <a:rPr lang="en-US" altLang="ko-KR" sz="1800" dirty="0">
                <a:ea typeface="굴림" pitchFamily="50" charset="-127"/>
              </a:rPr>
              <a:t>), has 2</a:t>
            </a:r>
            <a:r>
              <a:rPr lang="en-US" altLang="ko-KR" sz="1800" baseline="30000" dirty="0">
                <a:ea typeface="굴림" pitchFamily="50" charset="-127"/>
              </a:rPr>
              <a:t>3 </a:t>
            </a:r>
            <a:r>
              <a:rPr lang="en-US" altLang="ko-KR" sz="1800" dirty="0">
                <a:ea typeface="굴림" pitchFamily="50" charset="-127"/>
              </a:rPr>
              <a:t>= 8 </a:t>
            </a:r>
            <a:r>
              <a:rPr lang="en-US" altLang="ko-KR" sz="1800" dirty="0" err="1">
                <a:ea typeface="굴림" pitchFamily="50" charset="-127"/>
              </a:rPr>
              <a:t>minterms</a:t>
            </a:r>
            <a:r>
              <a:rPr lang="en-US" altLang="ko-KR" sz="1800" dirty="0">
                <a:ea typeface="굴림" pitchFamily="50" charset="-127"/>
              </a:rPr>
              <a:t>:</a:t>
            </a:r>
          </a:p>
          <a:p>
            <a:pPr marL="342900" indent="-342900">
              <a:spcBef>
                <a:spcPct val="275000"/>
              </a:spcBef>
            </a:pPr>
            <a:r>
              <a:rPr lang="en-US" altLang="ko-KR" sz="1800" dirty="0">
                <a:ea typeface="굴림" pitchFamily="50" charset="-127"/>
              </a:rPr>
              <a:t>Each </a:t>
            </a:r>
            <a:r>
              <a:rPr lang="en-US" altLang="ko-KR" sz="1800" dirty="0" err="1">
                <a:ea typeface="굴림" pitchFamily="50" charset="-127"/>
              </a:rPr>
              <a:t>minterm</a:t>
            </a:r>
            <a:r>
              <a:rPr lang="en-US" altLang="ko-KR" sz="1800" dirty="0">
                <a:ea typeface="굴림" pitchFamily="50" charset="-127"/>
              </a:rPr>
              <a:t> is true for exactly one combination of inputs:</a:t>
            </a:r>
          </a:p>
        </p:txBody>
      </p:sp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1676400" y="2780928"/>
            <a:ext cx="33448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ko-KR" sz="1800">
                <a:latin typeface="Comic Sans MS" pitchFamily="66" charset="0"/>
              </a:rPr>
              <a:t>x’y’z’	x’y’z	x’yz’	x’yz</a:t>
            </a:r>
          </a:p>
          <a:p>
            <a:pPr algn="l" eaLnBrk="0" hangingPunct="0"/>
            <a:r>
              <a:rPr lang="en-US" altLang="ko-KR" sz="1800">
                <a:latin typeface="Comic Sans MS" pitchFamily="66" charset="0"/>
              </a:rPr>
              <a:t>xy’z’	xy’z	xyz’	xyz</a:t>
            </a:r>
          </a:p>
        </p:txBody>
      </p:sp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1403350" y="3933825"/>
            <a:ext cx="4572000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15963" latinLnBrk="1">
              <a:tabLst>
                <a:tab pos="169863" algn="l"/>
                <a:tab pos="1147763" algn="l"/>
                <a:tab pos="2909888" algn="l"/>
                <a:tab pos="33147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defTabSz="715963" latinLnBrk="1">
              <a:tabLst>
                <a:tab pos="169863" algn="l"/>
                <a:tab pos="1147763" algn="l"/>
                <a:tab pos="2909888" algn="l"/>
                <a:tab pos="33147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defTabSz="715963" latinLnBrk="1">
              <a:tabLst>
                <a:tab pos="169863" algn="l"/>
                <a:tab pos="1147763" algn="l"/>
                <a:tab pos="2909888" algn="l"/>
                <a:tab pos="33147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defTabSz="715963" latinLnBrk="1">
              <a:tabLst>
                <a:tab pos="169863" algn="l"/>
                <a:tab pos="1147763" algn="l"/>
                <a:tab pos="2909888" algn="l"/>
                <a:tab pos="33147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defTabSz="715963" latinLnBrk="1">
              <a:tabLst>
                <a:tab pos="169863" algn="l"/>
                <a:tab pos="1147763" algn="l"/>
                <a:tab pos="2909888" algn="l"/>
                <a:tab pos="33147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defTabSz="715963" fontAlgn="base">
              <a:spcBef>
                <a:spcPct val="0"/>
              </a:spcBef>
              <a:spcAft>
                <a:spcPct val="0"/>
              </a:spcAft>
              <a:tabLst>
                <a:tab pos="169863" algn="l"/>
                <a:tab pos="1147763" algn="l"/>
                <a:tab pos="2909888" algn="l"/>
                <a:tab pos="33147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defTabSz="715963" fontAlgn="base">
              <a:spcBef>
                <a:spcPct val="0"/>
              </a:spcBef>
              <a:spcAft>
                <a:spcPct val="0"/>
              </a:spcAft>
              <a:tabLst>
                <a:tab pos="169863" algn="l"/>
                <a:tab pos="1147763" algn="l"/>
                <a:tab pos="2909888" algn="l"/>
                <a:tab pos="33147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defTabSz="715963" fontAlgn="base">
              <a:spcBef>
                <a:spcPct val="0"/>
              </a:spcBef>
              <a:spcAft>
                <a:spcPct val="0"/>
              </a:spcAft>
              <a:tabLst>
                <a:tab pos="169863" algn="l"/>
                <a:tab pos="1147763" algn="l"/>
                <a:tab pos="2909888" algn="l"/>
                <a:tab pos="33147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defTabSz="715963" fontAlgn="base">
              <a:spcBef>
                <a:spcPct val="0"/>
              </a:spcBef>
              <a:spcAft>
                <a:spcPct val="0"/>
              </a:spcAft>
              <a:tabLst>
                <a:tab pos="169863" algn="l"/>
                <a:tab pos="1147763" algn="l"/>
                <a:tab pos="2909888" algn="l"/>
                <a:tab pos="33147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/>
            <a:r>
              <a:rPr kumimoji="0" lang="en-US" altLang="ko-KR" sz="1800" dirty="0" err="1">
                <a:latin typeface="Comic Sans MS" pitchFamily="66" charset="0"/>
              </a:rPr>
              <a:t>Minterm</a:t>
            </a:r>
            <a:r>
              <a:rPr kumimoji="0" lang="en-US" altLang="ko-KR" sz="1800" dirty="0">
                <a:latin typeface="Comic Sans MS" pitchFamily="66" charset="0"/>
              </a:rPr>
              <a:t>	Is true when…	Shorthand</a:t>
            </a: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	</a:t>
            </a:r>
            <a:r>
              <a:rPr kumimoji="0" lang="en-US" altLang="ko-KR" sz="1800" dirty="0" err="1">
                <a:latin typeface="Comic Sans MS" pitchFamily="66" charset="0"/>
              </a:rPr>
              <a:t>x’y’z</a:t>
            </a:r>
            <a:r>
              <a:rPr kumimoji="0" lang="en-US" altLang="ko-KR" sz="1800" dirty="0">
                <a:latin typeface="Comic Sans MS" pitchFamily="66" charset="0"/>
              </a:rPr>
              <a:t>’	x=0, y=0, z=0		m</a:t>
            </a:r>
            <a:r>
              <a:rPr kumimoji="0" lang="en-US" altLang="ko-KR" sz="1800" baseline="-25000" dirty="0">
                <a:latin typeface="Comic Sans MS" pitchFamily="66" charset="0"/>
              </a:rPr>
              <a:t>0</a:t>
            </a:r>
            <a:endParaRPr kumimoji="0" lang="en-US" altLang="ko-KR" sz="1800" dirty="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	</a:t>
            </a:r>
            <a:r>
              <a:rPr kumimoji="0" lang="en-US" altLang="ko-KR" sz="1800" dirty="0" err="1">
                <a:latin typeface="Comic Sans MS" pitchFamily="66" charset="0"/>
              </a:rPr>
              <a:t>x’y’z</a:t>
            </a:r>
            <a:r>
              <a:rPr kumimoji="0" lang="en-US" altLang="ko-KR" sz="1800" dirty="0">
                <a:latin typeface="Comic Sans MS" pitchFamily="66" charset="0"/>
              </a:rPr>
              <a:t>	x=0, y=0, z=1		m</a:t>
            </a:r>
            <a:r>
              <a:rPr kumimoji="0" lang="en-US" altLang="ko-KR" sz="1800" baseline="-25000" dirty="0">
                <a:latin typeface="Comic Sans MS" pitchFamily="66" charset="0"/>
              </a:rPr>
              <a:t>1</a:t>
            </a:r>
            <a:endParaRPr kumimoji="0" lang="en-US" altLang="ko-KR" sz="1800" dirty="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	</a:t>
            </a:r>
            <a:r>
              <a:rPr kumimoji="0" lang="en-US" altLang="ko-KR" sz="1800" dirty="0" err="1">
                <a:latin typeface="Comic Sans MS" pitchFamily="66" charset="0"/>
              </a:rPr>
              <a:t>x’yz</a:t>
            </a:r>
            <a:r>
              <a:rPr kumimoji="0" lang="en-US" altLang="ko-KR" sz="1800" dirty="0">
                <a:latin typeface="Comic Sans MS" pitchFamily="66" charset="0"/>
              </a:rPr>
              <a:t>’	x=0, y=1, z=0		m</a:t>
            </a:r>
            <a:r>
              <a:rPr kumimoji="0" lang="en-US" altLang="ko-KR" sz="1800" baseline="-25000" dirty="0">
                <a:latin typeface="Comic Sans MS" pitchFamily="66" charset="0"/>
              </a:rPr>
              <a:t>2</a:t>
            </a:r>
            <a:endParaRPr kumimoji="0" lang="en-US" altLang="ko-KR" sz="1800" dirty="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	</a:t>
            </a:r>
            <a:r>
              <a:rPr kumimoji="0" lang="en-US" altLang="ko-KR" sz="1800" dirty="0" err="1">
                <a:latin typeface="Comic Sans MS" pitchFamily="66" charset="0"/>
              </a:rPr>
              <a:t>x’yz</a:t>
            </a:r>
            <a:r>
              <a:rPr kumimoji="0" lang="en-US" altLang="ko-KR" sz="1800" dirty="0">
                <a:latin typeface="Comic Sans MS" pitchFamily="66" charset="0"/>
              </a:rPr>
              <a:t>	x=0, y=1, z=1		m</a:t>
            </a:r>
            <a:r>
              <a:rPr kumimoji="0" lang="en-US" altLang="ko-KR" sz="1800" baseline="-25000" dirty="0">
                <a:latin typeface="Comic Sans MS" pitchFamily="66" charset="0"/>
              </a:rPr>
              <a:t>3</a:t>
            </a:r>
            <a:endParaRPr kumimoji="0" lang="en-US" altLang="ko-KR" sz="1800" dirty="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	</a:t>
            </a:r>
            <a:r>
              <a:rPr kumimoji="0" lang="en-US" altLang="ko-KR" sz="1800" dirty="0" err="1">
                <a:latin typeface="Comic Sans MS" pitchFamily="66" charset="0"/>
              </a:rPr>
              <a:t>xy’z</a:t>
            </a:r>
            <a:r>
              <a:rPr kumimoji="0" lang="en-US" altLang="ko-KR" sz="1800" dirty="0">
                <a:latin typeface="Comic Sans MS" pitchFamily="66" charset="0"/>
              </a:rPr>
              <a:t>’	x=1, y=0, z=0		m</a:t>
            </a:r>
            <a:r>
              <a:rPr kumimoji="0" lang="en-US" altLang="ko-KR" sz="1800" baseline="-25000" dirty="0">
                <a:latin typeface="Comic Sans MS" pitchFamily="66" charset="0"/>
              </a:rPr>
              <a:t>4</a:t>
            </a:r>
            <a:endParaRPr kumimoji="0" lang="en-US" altLang="ko-KR" sz="1800" dirty="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	</a:t>
            </a:r>
            <a:r>
              <a:rPr kumimoji="0" lang="en-US" altLang="ko-KR" sz="1800" dirty="0" err="1">
                <a:latin typeface="Comic Sans MS" pitchFamily="66" charset="0"/>
              </a:rPr>
              <a:t>xy’z</a:t>
            </a:r>
            <a:r>
              <a:rPr kumimoji="0" lang="en-US" altLang="ko-KR" sz="1800" dirty="0">
                <a:latin typeface="Comic Sans MS" pitchFamily="66" charset="0"/>
              </a:rPr>
              <a:t>	x=1, y=0, z=1		m</a:t>
            </a:r>
            <a:r>
              <a:rPr kumimoji="0" lang="en-US" altLang="ko-KR" sz="1800" baseline="-25000" dirty="0">
                <a:latin typeface="Comic Sans MS" pitchFamily="66" charset="0"/>
              </a:rPr>
              <a:t>5</a:t>
            </a:r>
            <a:endParaRPr kumimoji="0" lang="en-US" altLang="ko-KR" sz="1800" dirty="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	xyz’	x=1, y=1, z=0		m</a:t>
            </a:r>
            <a:r>
              <a:rPr kumimoji="0" lang="en-US" altLang="ko-KR" sz="1800" baseline="-25000" dirty="0">
                <a:latin typeface="Comic Sans MS" pitchFamily="66" charset="0"/>
              </a:rPr>
              <a:t>6</a:t>
            </a:r>
            <a:endParaRPr kumimoji="0" lang="en-US" altLang="ko-KR" sz="1800" dirty="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	xyz	x=1, y=1, z=1		m</a:t>
            </a:r>
            <a:r>
              <a:rPr kumimoji="0" lang="en-US" altLang="ko-KR" sz="1800" baseline="-25000" dirty="0">
                <a:latin typeface="Comic Sans MS" pitchFamily="66" charset="0"/>
              </a:rPr>
              <a:t>7</a:t>
            </a:r>
            <a:endParaRPr kumimoji="0" lang="en-US" altLang="ko-KR" sz="1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54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D429C-282A-4B67-9BD5-5DC3399E022C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Sum of Minterms Form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ko-KR" sz="2000" dirty="0">
                <a:ea typeface="굴림" pitchFamily="50" charset="-127"/>
              </a:rPr>
              <a:t>Every function can be written as a </a:t>
            </a:r>
            <a:r>
              <a:rPr lang="en-US" altLang="ko-KR" sz="2000" dirty="0">
                <a:solidFill>
                  <a:srgbClr val="FF0033"/>
                </a:solidFill>
                <a:ea typeface="굴림" pitchFamily="50" charset="-127"/>
              </a:rPr>
              <a:t>sum of </a:t>
            </a:r>
            <a:r>
              <a:rPr lang="en-US" altLang="ko-KR" sz="2000" dirty="0" err="1">
                <a:solidFill>
                  <a:srgbClr val="FF0033"/>
                </a:solidFill>
                <a:ea typeface="굴림" pitchFamily="50" charset="-127"/>
              </a:rPr>
              <a:t>minterms</a:t>
            </a:r>
            <a:r>
              <a:rPr lang="en-US" altLang="ko-KR" sz="2000" dirty="0">
                <a:ea typeface="굴림" pitchFamily="50" charset="-127"/>
              </a:rPr>
              <a:t>, which is a special kind of sum of products form</a:t>
            </a:r>
          </a:p>
          <a:p>
            <a:pPr marL="342900" indent="-342900"/>
            <a:r>
              <a:rPr lang="en-US" altLang="ko-KR" sz="2000" dirty="0">
                <a:ea typeface="굴림" pitchFamily="50" charset="-127"/>
              </a:rPr>
              <a:t>The sum of </a:t>
            </a:r>
            <a:r>
              <a:rPr lang="en-US" altLang="ko-KR" sz="2000" dirty="0" err="1">
                <a:ea typeface="굴림" pitchFamily="50" charset="-127"/>
              </a:rPr>
              <a:t>minterms</a:t>
            </a:r>
            <a:r>
              <a:rPr lang="en-US" altLang="ko-KR" sz="2000" dirty="0">
                <a:ea typeface="굴림" pitchFamily="50" charset="-127"/>
              </a:rPr>
              <a:t> form for any function is </a:t>
            </a:r>
            <a:r>
              <a:rPr lang="en-US" altLang="ko-KR" sz="2000" i="1" dirty="0">
                <a:ea typeface="굴림" pitchFamily="50" charset="-127"/>
              </a:rPr>
              <a:t>unique</a:t>
            </a:r>
            <a:endParaRPr lang="en-US" altLang="ko-KR" sz="2000" dirty="0">
              <a:ea typeface="굴림" pitchFamily="50" charset="-127"/>
            </a:endParaRPr>
          </a:p>
          <a:p>
            <a:pPr marL="342900" indent="-342900"/>
            <a:r>
              <a:rPr lang="en-US" altLang="ko-KR" sz="2000" dirty="0">
                <a:ea typeface="굴림" pitchFamily="50" charset="-127"/>
              </a:rPr>
              <a:t>If you have a truth table for a function, you can write a sum of </a:t>
            </a:r>
            <a:r>
              <a:rPr lang="en-US" altLang="ko-KR" sz="2000" dirty="0" err="1">
                <a:ea typeface="굴림" pitchFamily="50" charset="-127"/>
              </a:rPr>
              <a:t>minterms</a:t>
            </a:r>
            <a:r>
              <a:rPr lang="en-US" altLang="ko-KR" sz="2000" dirty="0">
                <a:ea typeface="굴림" pitchFamily="50" charset="-127"/>
              </a:rPr>
              <a:t> </a:t>
            </a:r>
            <a:r>
              <a:rPr lang="en-US" altLang="ko-KR" sz="2000" dirty="0" smtClean="0">
                <a:ea typeface="굴림" pitchFamily="50" charset="-127"/>
              </a:rPr>
              <a:t>expression </a:t>
            </a:r>
            <a:r>
              <a:rPr lang="en-US" altLang="ko-KR" sz="2000" dirty="0">
                <a:ea typeface="굴림" pitchFamily="50" charset="-127"/>
              </a:rPr>
              <a:t>just by picking out the rows of the table where the function output is 1.</a:t>
            </a:r>
          </a:p>
        </p:txBody>
      </p:sp>
      <p:graphicFrame>
        <p:nvGraphicFramePr>
          <p:cNvPr id="126980" name="Object 4"/>
          <p:cNvGraphicFramePr>
            <a:graphicFrameLocks noChangeAspect="1"/>
          </p:cNvGraphicFramePr>
          <p:nvPr/>
        </p:nvGraphicFramePr>
        <p:xfrm>
          <a:off x="914400" y="3419475"/>
          <a:ext cx="3405188" cy="310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Document" r:id="rId3" imgW="3406680" imgH="3116520" progId="Word.Document.8">
                  <p:embed/>
                </p:oleObj>
              </mc:Choice>
              <mc:Fallback>
                <p:oleObj name="Document" r:id="rId3" imgW="3406680" imgH="31165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419475"/>
                        <a:ext cx="3405188" cy="310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4495800" y="3419475"/>
            <a:ext cx="3789363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latinLnBrk="1"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latinLnBrk="1"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latinLnBrk="1"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latinLnBrk="1"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latinLnBrk="1"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f = x’y’z’ + x’y’z + x’yz’ + x’yz + xyz’</a:t>
            </a: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	= m</a:t>
            </a:r>
            <a:r>
              <a:rPr kumimoji="0" lang="en-US" altLang="ko-KR" sz="1800" baseline="-25000">
                <a:latin typeface="Comic Sans MS" pitchFamily="66" charset="0"/>
              </a:rPr>
              <a:t>0</a:t>
            </a:r>
            <a:r>
              <a:rPr kumimoji="0" lang="en-US" altLang="ko-KR" sz="1800">
                <a:latin typeface="Comic Sans MS" pitchFamily="66" charset="0"/>
              </a:rPr>
              <a:t> + m</a:t>
            </a:r>
            <a:r>
              <a:rPr kumimoji="0" lang="en-US" altLang="ko-KR" sz="1800" baseline="-25000">
                <a:latin typeface="Comic Sans MS" pitchFamily="66" charset="0"/>
              </a:rPr>
              <a:t>1</a:t>
            </a:r>
            <a:r>
              <a:rPr kumimoji="0" lang="en-US" altLang="ko-KR" sz="1800">
                <a:latin typeface="Comic Sans MS" pitchFamily="66" charset="0"/>
              </a:rPr>
              <a:t> + m</a:t>
            </a:r>
            <a:r>
              <a:rPr kumimoji="0" lang="en-US" altLang="ko-KR" sz="1800" baseline="-25000">
                <a:latin typeface="Comic Sans MS" pitchFamily="66" charset="0"/>
              </a:rPr>
              <a:t>2</a:t>
            </a:r>
            <a:r>
              <a:rPr kumimoji="0" lang="en-US" altLang="ko-KR" sz="1800">
                <a:latin typeface="Comic Sans MS" pitchFamily="66" charset="0"/>
              </a:rPr>
              <a:t> + m</a:t>
            </a:r>
            <a:r>
              <a:rPr kumimoji="0" lang="en-US" altLang="ko-KR" sz="1800" baseline="-25000">
                <a:latin typeface="Comic Sans MS" pitchFamily="66" charset="0"/>
              </a:rPr>
              <a:t>3</a:t>
            </a:r>
            <a:r>
              <a:rPr kumimoji="0" lang="en-US" altLang="ko-KR" sz="1800">
                <a:latin typeface="Comic Sans MS" pitchFamily="66" charset="0"/>
              </a:rPr>
              <a:t> + m</a:t>
            </a:r>
            <a:r>
              <a:rPr kumimoji="0" lang="en-US" altLang="ko-KR" sz="1800" baseline="-25000">
                <a:latin typeface="Comic Sans MS" pitchFamily="66" charset="0"/>
              </a:rPr>
              <a:t>6</a:t>
            </a:r>
          </a:p>
          <a:p>
            <a:pPr eaLnBrk="0" latinLnBrk="0" hangingPunct="0">
              <a:lnSpc>
                <a:spcPct val="120000"/>
              </a:lnSpc>
            </a:pPr>
            <a:r>
              <a:rPr kumimoji="0" lang="en-US" altLang="ko-KR" sz="1800">
                <a:latin typeface="Comic Sans MS" pitchFamily="66" charset="0"/>
              </a:rPr>
              <a:t>	= </a:t>
            </a:r>
            <a:r>
              <a:rPr kumimoji="0" lang="en-US" altLang="ko-KR" sz="1800">
                <a:latin typeface="Comic Sans MS" pitchFamily="66" charset="0"/>
                <a:sym typeface="Symbol" pitchFamily="18" charset="2"/>
              </a:rPr>
              <a:t>(0,1,2,3,6)</a:t>
            </a:r>
            <a:endParaRPr kumimoji="0" lang="en-US" altLang="ko-KR" sz="1800">
              <a:latin typeface="Comic Sans MS" pitchFamily="66" charset="0"/>
            </a:endParaRP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4495800" y="4638675"/>
            <a:ext cx="2338388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latinLnBrk="1"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latinLnBrk="1"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latinLnBrk="1"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latinLnBrk="1"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latinLnBrk="1"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f’ = xy’z’ + xy’z + xyz</a:t>
            </a: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	= m</a:t>
            </a:r>
            <a:r>
              <a:rPr kumimoji="0" lang="en-US" altLang="ko-KR" sz="1800" baseline="-25000">
                <a:latin typeface="Comic Sans MS" pitchFamily="66" charset="0"/>
              </a:rPr>
              <a:t>4</a:t>
            </a:r>
            <a:r>
              <a:rPr kumimoji="0" lang="en-US" altLang="ko-KR" sz="1800">
                <a:latin typeface="Comic Sans MS" pitchFamily="66" charset="0"/>
              </a:rPr>
              <a:t> + m</a:t>
            </a:r>
            <a:r>
              <a:rPr kumimoji="0" lang="en-US" altLang="ko-KR" sz="1800" baseline="-25000">
                <a:latin typeface="Comic Sans MS" pitchFamily="66" charset="0"/>
              </a:rPr>
              <a:t>5</a:t>
            </a:r>
            <a:r>
              <a:rPr kumimoji="0" lang="en-US" altLang="ko-KR" sz="1800">
                <a:latin typeface="Comic Sans MS" pitchFamily="66" charset="0"/>
              </a:rPr>
              <a:t> + m</a:t>
            </a:r>
            <a:r>
              <a:rPr kumimoji="0" lang="en-US" altLang="ko-KR" sz="1800" baseline="-25000">
                <a:latin typeface="Comic Sans MS" pitchFamily="66" charset="0"/>
              </a:rPr>
              <a:t>7</a:t>
            </a:r>
            <a:r>
              <a:rPr kumimoji="0" lang="en-US" altLang="ko-KR" sz="1800">
                <a:latin typeface="Comic Sans MS" pitchFamily="66" charset="0"/>
              </a:rPr>
              <a:t> </a:t>
            </a:r>
          </a:p>
          <a:p>
            <a:pPr eaLnBrk="0" latinLnBrk="0" hangingPunct="0">
              <a:lnSpc>
                <a:spcPct val="120000"/>
              </a:lnSpc>
            </a:pPr>
            <a:r>
              <a:rPr kumimoji="0" lang="en-US" altLang="ko-KR" sz="1800">
                <a:latin typeface="Comic Sans MS" pitchFamily="66" charset="0"/>
              </a:rPr>
              <a:t>	= </a:t>
            </a:r>
            <a:r>
              <a:rPr kumimoji="0" lang="en-US" altLang="ko-KR" sz="1800">
                <a:latin typeface="Comic Sans MS" pitchFamily="66" charset="0"/>
                <a:sym typeface="Symbol" pitchFamily="18" charset="2"/>
              </a:rPr>
              <a:t>(4,5,7)</a:t>
            </a:r>
            <a:endParaRPr kumimoji="0" lang="en-US" altLang="ko-KR" sz="1800">
              <a:latin typeface="Comic Sans MS" pitchFamily="66" charset="0"/>
            </a:endParaRP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4495800" y="5857875"/>
            <a:ext cx="394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ko-KR" sz="1800">
                <a:latin typeface="Comic Sans MS" pitchFamily="66" charset="0"/>
              </a:rPr>
              <a:t>f’ contains all the minterms not in f</a:t>
            </a:r>
          </a:p>
        </p:txBody>
      </p:sp>
    </p:spTree>
    <p:extLst>
      <p:ext uri="{BB962C8B-B14F-4D97-AF65-F5344CB8AC3E}">
        <p14:creationId xmlns:p14="http://schemas.microsoft.com/office/powerpoint/2010/main" val="7267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D69EF-DBAD-4E5C-BD3A-B87BD0D8036A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Maxterms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ko-KR" sz="2000" dirty="0">
                <a:ea typeface="굴림" pitchFamily="50" charset="-127"/>
              </a:rPr>
              <a:t>A </a:t>
            </a:r>
            <a:r>
              <a:rPr lang="en-US" altLang="ko-KR" sz="2000" dirty="0" err="1">
                <a:solidFill>
                  <a:srgbClr val="FF0033"/>
                </a:solidFill>
                <a:ea typeface="굴림" pitchFamily="50" charset="-127"/>
              </a:rPr>
              <a:t>maxterm</a:t>
            </a:r>
            <a:r>
              <a:rPr lang="en-US" altLang="ko-KR" sz="2000" dirty="0">
                <a:ea typeface="굴림" pitchFamily="50" charset="-127"/>
              </a:rPr>
              <a:t> is a </a:t>
            </a:r>
            <a:r>
              <a:rPr lang="en-US" altLang="ko-KR" sz="2000" i="1" dirty="0">
                <a:ea typeface="굴림" pitchFamily="50" charset="-127"/>
              </a:rPr>
              <a:t>sum</a:t>
            </a:r>
            <a:r>
              <a:rPr lang="en-US" altLang="ko-KR" sz="2000" dirty="0">
                <a:ea typeface="굴림" pitchFamily="50" charset="-127"/>
              </a:rPr>
              <a:t> of literals, in which each input variable appears exactly once.</a:t>
            </a:r>
          </a:p>
          <a:p>
            <a:pPr marL="342900" indent="-342900"/>
            <a:r>
              <a:rPr lang="en-US" altLang="ko-KR" sz="2000" dirty="0">
                <a:ea typeface="굴림" pitchFamily="50" charset="-127"/>
              </a:rPr>
              <a:t>A function with n variables has 2</a:t>
            </a:r>
            <a:r>
              <a:rPr lang="en-US" altLang="ko-KR" sz="2000" baseline="50000" dirty="0">
                <a:ea typeface="굴림" pitchFamily="50" charset="-127"/>
              </a:rPr>
              <a:t>n</a:t>
            </a:r>
            <a:r>
              <a:rPr lang="en-US" altLang="ko-KR" sz="2000" dirty="0">
                <a:ea typeface="굴림" pitchFamily="50" charset="-127"/>
              </a:rPr>
              <a:t> </a:t>
            </a:r>
            <a:r>
              <a:rPr lang="en-US" altLang="ko-KR" sz="2000" dirty="0" err="1">
                <a:ea typeface="굴림" pitchFamily="50" charset="-127"/>
              </a:rPr>
              <a:t>maxterms</a:t>
            </a:r>
            <a:r>
              <a:rPr lang="en-US" altLang="ko-KR" sz="2000" dirty="0">
                <a:ea typeface="굴림" pitchFamily="50" charset="-127"/>
              </a:rPr>
              <a:t> </a:t>
            </a:r>
          </a:p>
          <a:p>
            <a:pPr marL="342900" indent="-342900"/>
            <a:r>
              <a:rPr lang="en-US" altLang="ko-KR" sz="2000" dirty="0">
                <a:ea typeface="굴림" pitchFamily="50" charset="-127"/>
              </a:rPr>
              <a:t>The </a:t>
            </a:r>
            <a:r>
              <a:rPr lang="en-US" altLang="ko-KR" sz="2000" dirty="0" err="1">
                <a:ea typeface="굴림" pitchFamily="50" charset="-127"/>
              </a:rPr>
              <a:t>maxterms</a:t>
            </a:r>
            <a:r>
              <a:rPr lang="en-US" altLang="ko-KR" sz="2000" dirty="0">
                <a:ea typeface="굴림" pitchFamily="50" charset="-127"/>
              </a:rPr>
              <a:t> for a three-variable function f(</a:t>
            </a:r>
            <a:r>
              <a:rPr lang="en-US" altLang="ko-KR" sz="2000" dirty="0" err="1">
                <a:ea typeface="굴림" pitchFamily="50" charset="-127"/>
              </a:rPr>
              <a:t>x,y,z</a:t>
            </a:r>
            <a:r>
              <a:rPr lang="en-US" altLang="ko-KR" sz="2000" dirty="0">
                <a:ea typeface="굴림" pitchFamily="50" charset="-127"/>
              </a:rPr>
              <a:t>):</a:t>
            </a:r>
          </a:p>
          <a:p>
            <a:pPr marL="342900" indent="-342900">
              <a:spcBef>
                <a:spcPct val="275000"/>
              </a:spcBef>
            </a:pPr>
            <a:r>
              <a:rPr lang="en-US" altLang="ko-KR" sz="2000" dirty="0">
                <a:ea typeface="굴림" pitchFamily="50" charset="-127"/>
              </a:rPr>
              <a:t>Each </a:t>
            </a:r>
            <a:r>
              <a:rPr lang="en-US" altLang="ko-KR" sz="2000" dirty="0" err="1">
                <a:ea typeface="굴림" pitchFamily="50" charset="-127"/>
              </a:rPr>
              <a:t>maxterm</a:t>
            </a:r>
            <a:r>
              <a:rPr lang="en-US" altLang="ko-KR" sz="2000" dirty="0">
                <a:ea typeface="굴림" pitchFamily="50" charset="-127"/>
              </a:rPr>
              <a:t> is </a:t>
            </a:r>
            <a:r>
              <a:rPr lang="en-US" altLang="ko-KR" sz="2000" i="1" dirty="0">
                <a:ea typeface="굴림" pitchFamily="50" charset="-127"/>
              </a:rPr>
              <a:t>false</a:t>
            </a:r>
            <a:r>
              <a:rPr lang="en-US" altLang="ko-KR" sz="2000" dirty="0">
                <a:ea typeface="굴림" pitchFamily="50" charset="-127"/>
              </a:rPr>
              <a:t> for exactly one combination of inputs:</a:t>
            </a: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1476375" y="2780928"/>
            <a:ext cx="516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1370013" latinLnBrk="1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defTabSz="1370013" latinLnBrk="1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defTabSz="1370013" latinLnBrk="1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defTabSz="1370013" latinLnBrk="1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defTabSz="1370013" latinLnBrk="1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defTabSz="13700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defTabSz="13700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defTabSz="13700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defTabSz="13700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x’ + y’ + z’	x’ + y’ + z	x’ + y + z’	x’+ y + z</a:t>
            </a: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x + y’ + z’	x + y’ + z	x + y + z’	x + y + z</a:t>
            </a:r>
          </a:p>
        </p:txBody>
      </p:sp>
      <p:sp>
        <p:nvSpPr>
          <p:cNvPr id="129029" name="Text Box 5"/>
          <p:cNvSpPr txBox="1">
            <a:spLocks noChangeArrowheads="1"/>
          </p:cNvSpPr>
          <p:nvPr/>
        </p:nvSpPr>
        <p:spPr bwMode="auto">
          <a:xfrm>
            <a:off x="1403350" y="3860800"/>
            <a:ext cx="4572000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15963" latinLnBrk="1">
              <a:tabLst>
                <a:tab pos="1370013" algn="l"/>
                <a:tab pos="3144838" algn="l"/>
                <a:tab pos="35496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defTabSz="715963" latinLnBrk="1">
              <a:tabLst>
                <a:tab pos="1370013" algn="l"/>
                <a:tab pos="3144838" algn="l"/>
                <a:tab pos="35496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defTabSz="715963" latinLnBrk="1">
              <a:tabLst>
                <a:tab pos="1370013" algn="l"/>
                <a:tab pos="3144838" algn="l"/>
                <a:tab pos="35496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defTabSz="715963" latinLnBrk="1">
              <a:tabLst>
                <a:tab pos="1370013" algn="l"/>
                <a:tab pos="3144838" algn="l"/>
                <a:tab pos="35496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defTabSz="715963" latinLnBrk="1">
              <a:tabLst>
                <a:tab pos="1370013" algn="l"/>
                <a:tab pos="3144838" algn="l"/>
                <a:tab pos="35496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defTabSz="715963" fontAlgn="base">
              <a:spcBef>
                <a:spcPct val="0"/>
              </a:spcBef>
              <a:spcAft>
                <a:spcPct val="0"/>
              </a:spcAft>
              <a:tabLst>
                <a:tab pos="1370013" algn="l"/>
                <a:tab pos="3144838" algn="l"/>
                <a:tab pos="35496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defTabSz="715963" fontAlgn="base">
              <a:spcBef>
                <a:spcPct val="0"/>
              </a:spcBef>
              <a:spcAft>
                <a:spcPct val="0"/>
              </a:spcAft>
              <a:tabLst>
                <a:tab pos="1370013" algn="l"/>
                <a:tab pos="3144838" algn="l"/>
                <a:tab pos="35496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defTabSz="715963" fontAlgn="base">
              <a:spcBef>
                <a:spcPct val="0"/>
              </a:spcBef>
              <a:spcAft>
                <a:spcPct val="0"/>
              </a:spcAft>
              <a:tabLst>
                <a:tab pos="1370013" algn="l"/>
                <a:tab pos="3144838" algn="l"/>
                <a:tab pos="35496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defTabSz="715963" fontAlgn="base">
              <a:spcBef>
                <a:spcPct val="0"/>
              </a:spcBef>
              <a:spcAft>
                <a:spcPct val="0"/>
              </a:spcAft>
              <a:tabLst>
                <a:tab pos="1370013" algn="l"/>
                <a:tab pos="3144838" algn="l"/>
                <a:tab pos="35496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Maxterm	Is </a:t>
            </a:r>
            <a:r>
              <a:rPr kumimoji="0" lang="en-US" altLang="ko-KR" sz="1800" i="1">
                <a:latin typeface="Comic Sans MS" pitchFamily="66" charset="0"/>
              </a:rPr>
              <a:t>false</a:t>
            </a:r>
            <a:r>
              <a:rPr kumimoji="0" lang="en-US" altLang="ko-KR" sz="1800">
                <a:latin typeface="Comic Sans MS" pitchFamily="66" charset="0"/>
              </a:rPr>
              <a:t> when…	Shorthand</a:t>
            </a: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x + y + z	x=0, y=0, z=0		M</a:t>
            </a:r>
            <a:r>
              <a:rPr kumimoji="0" lang="en-US" altLang="ko-KR" sz="1800" baseline="-25000">
                <a:latin typeface="Comic Sans MS" pitchFamily="66" charset="0"/>
              </a:rPr>
              <a:t>0</a:t>
            </a:r>
            <a:endParaRPr kumimoji="0" lang="en-US" altLang="ko-KR" sz="180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x + y + z’	x=0, y=0, z=1		M</a:t>
            </a:r>
            <a:r>
              <a:rPr kumimoji="0" lang="en-US" altLang="ko-KR" sz="1800" baseline="-25000">
                <a:latin typeface="Comic Sans MS" pitchFamily="66" charset="0"/>
              </a:rPr>
              <a:t>1</a:t>
            </a:r>
            <a:endParaRPr kumimoji="0" lang="en-US" altLang="ko-KR" sz="180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x + y’ + z	x=0, y=1, z=0		M</a:t>
            </a:r>
            <a:r>
              <a:rPr kumimoji="0" lang="en-US" altLang="ko-KR" sz="1800" baseline="-25000">
                <a:latin typeface="Comic Sans MS" pitchFamily="66" charset="0"/>
              </a:rPr>
              <a:t>2</a:t>
            </a:r>
            <a:endParaRPr kumimoji="0" lang="en-US" altLang="ko-KR" sz="180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x + y’ + z’	x=0, y=1, z=1		M</a:t>
            </a:r>
            <a:r>
              <a:rPr kumimoji="0" lang="en-US" altLang="ko-KR" sz="1800" baseline="-25000">
                <a:latin typeface="Comic Sans MS" pitchFamily="66" charset="0"/>
              </a:rPr>
              <a:t>3</a:t>
            </a:r>
            <a:endParaRPr kumimoji="0" lang="en-US" altLang="ko-KR" sz="180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x’ + y + z	x=1, y=0, z=0		M</a:t>
            </a:r>
            <a:r>
              <a:rPr kumimoji="0" lang="en-US" altLang="ko-KR" sz="1800" baseline="-25000">
                <a:latin typeface="Comic Sans MS" pitchFamily="66" charset="0"/>
              </a:rPr>
              <a:t>4</a:t>
            </a:r>
            <a:endParaRPr kumimoji="0" lang="en-US" altLang="ko-KR" sz="180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x’ + y + z’	x=1, y=0, z=1		M</a:t>
            </a:r>
            <a:r>
              <a:rPr kumimoji="0" lang="en-US" altLang="ko-KR" sz="1800" baseline="-25000">
                <a:latin typeface="Comic Sans MS" pitchFamily="66" charset="0"/>
              </a:rPr>
              <a:t>5</a:t>
            </a:r>
            <a:endParaRPr kumimoji="0" lang="en-US" altLang="ko-KR" sz="180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x’ + y’ + z	x=1, y=1, z=0		M</a:t>
            </a:r>
            <a:r>
              <a:rPr kumimoji="0" lang="en-US" altLang="ko-KR" sz="1800" baseline="-25000">
                <a:latin typeface="Comic Sans MS" pitchFamily="66" charset="0"/>
              </a:rPr>
              <a:t>6</a:t>
            </a:r>
            <a:endParaRPr kumimoji="0" lang="en-US" altLang="ko-KR" sz="180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x’ + y’ + z’	x=1, y=1, z=1		M</a:t>
            </a:r>
            <a:r>
              <a:rPr kumimoji="0" lang="en-US" altLang="ko-KR" sz="1800" baseline="-25000">
                <a:latin typeface="Comic Sans MS" pitchFamily="66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5156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Boolean Algebra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Definition</a:t>
            </a:r>
          </a:p>
          <a:p>
            <a:pPr lvl="1"/>
            <a:r>
              <a:rPr lang="en-US" altLang="ko-KR" dirty="0" smtClean="0"/>
              <a:t>Like any other deductive mathematical systems</a:t>
            </a:r>
          </a:p>
          <a:p>
            <a:pPr lvl="1"/>
            <a:r>
              <a:rPr lang="en-US" altLang="ko-KR" dirty="0" smtClean="0"/>
              <a:t>A set of elements, a set of operators</a:t>
            </a:r>
          </a:p>
          <a:p>
            <a:pPr lvl="1"/>
            <a:r>
              <a:rPr lang="en-US" altLang="ko-KR" dirty="0" smtClean="0"/>
              <a:t>A number of unproved axioms or postulates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5DEA-8114-45F6-B879-E8691A289B7F}" type="slidenum">
              <a:rPr lang="en-US" altLang="ko-KR" b="1" smtClean="0"/>
              <a:pPr>
                <a:defRPr/>
              </a:pPr>
              <a:t>2</a:t>
            </a:fld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142646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2E741-4B70-41C9-B5D1-1EADA46BB307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Product of maxterms form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ko-KR" sz="2400" dirty="0">
                <a:ea typeface="굴림" pitchFamily="50" charset="-127"/>
              </a:rPr>
              <a:t>Every function can be written as a </a:t>
            </a:r>
            <a:r>
              <a:rPr lang="en-US" altLang="ko-KR" sz="2400" i="1" dirty="0">
                <a:ea typeface="굴림" pitchFamily="50" charset="-127"/>
              </a:rPr>
              <a:t>unique</a:t>
            </a:r>
            <a:r>
              <a:rPr lang="en-US" altLang="ko-KR" sz="2400" dirty="0">
                <a:ea typeface="굴림" pitchFamily="50" charset="-127"/>
              </a:rPr>
              <a:t> </a:t>
            </a:r>
            <a:r>
              <a:rPr lang="en-US" altLang="ko-KR" sz="2400" dirty="0">
                <a:solidFill>
                  <a:srgbClr val="FF0033"/>
                </a:solidFill>
                <a:ea typeface="굴림" pitchFamily="50" charset="-127"/>
              </a:rPr>
              <a:t>product of </a:t>
            </a:r>
            <a:r>
              <a:rPr lang="en-US" altLang="ko-KR" sz="2400" dirty="0" err="1">
                <a:solidFill>
                  <a:srgbClr val="FF0033"/>
                </a:solidFill>
                <a:ea typeface="굴림" pitchFamily="50" charset="-127"/>
              </a:rPr>
              <a:t>maxterms</a:t>
            </a:r>
            <a:endParaRPr lang="en-US" altLang="ko-KR" sz="2400" dirty="0">
              <a:solidFill>
                <a:srgbClr val="FF0033"/>
              </a:solidFill>
              <a:ea typeface="굴림" pitchFamily="50" charset="-127"/>
            </a:endParaRPr>
          </a:p>
          <a:p>
            <a:pPr marL="342900" indent="-342900"/>
            <a:r>
              <a:rPr lang="en-US" altLang="ko-KR" sz="2400" dirty="0">
                <a:ea typeface="굴림" pitchFamily="50" charset="-127"/>
              </a:rPr>
              <a:t>If you have a truth table for a function, you can write a product of </a:t>
            </a:r>
            <a:r>
              <a:rPr lang="en-US" altLang="ko-KR" sz="2400" dirty="0" err="1">
                <a:ea typeface="굴림" pitchFamily="50" charset="-127"/>
              </a:rPr>
              <a:t>maxterms</a:t>
            </a:r>
            <a:r>
              <a:rPr lang="en-US" altLang="ko-KR" sz="2400" dirty="0">
                <a:ea typeface="굴림" pitchFamily="50" charset="-127"/>
              </a:rPr>
              <a:t> expression by picking out the rows of the table where the function output is 0. (Be careful if you</a:t>
            </a:r>
            <a:r>
              <a:rPr lang="en-US" altLang="ko-KR" sz="2400" dirty="0">
                <a:latin typeface="Comic Sans MS"/>
                <a:ea typeface="굴림" pitchFamily="50" charset="-127"/>
              </a:rPr>
              <a:t>’</a:t>
            </a:r>
            <a:r>
              <a:rPr lang="en-US" altLang="ko-KR" sz="2400" dirty="0">
                <a:ea typeface="굴림" pitchFamily="50" charset="-127"/>
              </a:rPr>
              <a:t>re writing the actual literals!)</a:t>
            </a:r>
          </a:p>
        </p:txBody>
      </p:sp>
      <p:graphicFrame>
        <p:nvGraphicFramePr>
          <p:cNvPr id="130052" name="Object 4"/>
          <p:cNvGraphicFramePr>
            <a:graphicFrameLocks noChangeAspect="1"/>
          </p:cNvGraphicFramePr>
          <p:nvPr/>
        </p:nvGraphicFramePr>
        <p:xfrm>
          <a:off x="914400" y="3141663"/>
          <a:ext cx="3405188" cy="310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Document" r:id="rId3" imgW="3406680" imgH="3116520" progId="Word.Document.8">
                  <p:embed/>
                </p:oleObj>
              </mc:Choice>
              <mc:Fallback>
                <p:oleObj name="Document" r:id="rId3" imgW="3406680" imgH="31165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41663"/>
                        <a:ext cx="3405188" cy="310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Text Box 5"/>
          <p:cNvSpPr txBox="1">
            <a:spLocks noChangeArrowheads="1"/>
          </p:cNvSpPr>
          <p:nvPr/>
        </p:nvSpPr>
        <p:spPr bwMode="auto">
          <a:xfrm>
            <a:off x="4495800" y="3141663"/>
            <a:ext cx="3910013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latinLnBrk="1"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latinLnBrk="1"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latinLnBrk="1"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latinLnBrk="1"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latinLnBrk="1"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6986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f = (x’ + y + z)(x’ + y + z’)(x’ + y’ + z’)</a:t>
            </a: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	= M</a:t>
            </a:r>
            <a:r>
              <a:rPr kumimoji="0" lang="en-US" altLang="ko-KR" sz="1800" baseline="-25000">
                <a:latin typeface="Comic Sans MS" pitchFamily="66" charset="0"/>
              </a:rPr>
              <a:t>4</a:t>
            </a:r>
            <a:r>
              <a:rPr kumimoji="0" lang="en-US" altLang="ko-KR" sz="1800">
                <a:latin typeface="Comic Sans MS" pitchFamily="66" charset="0"/>
              </a:rPr>
              <a:t> M</a:t>
            </a:r>
            <a:r>
              <a:rPr kumimoji="0" lang="en-US" altLang="ko-KR" sz="1800" baseline="-25000">
                <a:latin typeface="Comic Sans MS" pitchFamily="66" charset="0"/>
              </a:rPr>
              <a:t>5</a:t>
            </a:r>
            <a:r>
              <a:rPr kumimoji="0" lang="en-US" altLang="ko-KR" sz="1800">
                <a:latin typeface="Comic Sans MS" pitchFamily="66" charset="0"/>
              </a:rPr>
              <a:t> M</a:t>
            </a:r>
            <a:r>
              <a:rPr kumimoji="0" lang="en-US" altLang="ko-KR" sz="1800" baseline="-25000">
                <a:latin typeface="Comic Sans MS" pitchFamily="66" charset="0"/>
              </a:rPr>
              <a:t>7</a:t>
            </a:r>
          </a:p>
          <a:p>
            <a:pPr eaLnBrk="0" latinLnBrk="0" hangingPunct="0">
              <a:lnSpc>
                <a:spcPct val="120000"/>
              </a:lnSpc>
            </a:pPr>
            <a:r>
              <a:rPr kumimoji="0" lang="en-US" altLang="ko-KR" sz="1800">
                <a:latin typeface="Comic Sans MS" pitchFamily="66" charset="0"/>
              </a:rPr>
              <a:t>	= </a:t>
            </a:r>
            <a:r>
              <a:rPr kumimoji="0" lang="en-US" altLang="ko-KR" sz="1800">
                <a:latin typeface="Comic Sans MS" pitchFamily="66" charset="0"/>
                <a:sym typeface="WP Greek Century" pitchFamily="2" charset="2"/>
              </a:rPr>
              <a:t> </a:t>
            </a:r>
            <a:r>
              <a:rPr kumimoji="0" lang="en-US" altLang="ko-KR">
                <a:solidFill>
                  <a:srgbClr val="000000"/>
                </a:solidFill>
                <a:latin typeface="Times New Roman" pitchFamily="18" charset="0"/>
              </a:rPr>
              <a:t>∏</a:t>
            </a:r>
            <a:r>
              <a:rPr kumimoji="0" lang="en-US" altLang="ko-KR" sz="1800">
                <a:latin typeface="Comic Sans MS" pitchFamily="66" charset="0"/>
                <a:sym typeface="Symbol" pitchFamily="18" charset="2"/>
              </a:rPr>
              <a:t>(4,5,7)</a:t>
            </a:r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4495800" y="4284663"/>
            <a:ext cx="4267200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latinLnBrk="1">
              <a:tabLst>
                <a:tab pos="234950" algn="l"/>
                <a:tab pos="40481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latinLnBrk="1">
              <a:tabLst>
                <a:tab pos="234950" algn="l"/>
                <a:tab pos="40481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latinLnBrk="1">
              <a:tabLst>
                <a:tab pos="234950" algn="l"/>
                <a:tab pos="40481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latinLnBrk="1">
              <a:tabLst>
                <a:tab pos="234950" algn="l"/>
                <a:tab pos="40481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latinLnBrk="1">
              <a:tabLst>
                <a:tab pos="234950" algn="l"/>
                <a:tab pos="40481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  <a:tab pos="40481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  <a:tab pos="40481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  <a:tab pos="40481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  <a:tab pos="404813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f’ = (x + y + z)(x + y + z’)(x + y’ + z)</a:t>
            </a: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		(x + y’ + z’)(x’ + y’ + z)</a:t>
            </a:r>
          </a:p>
          <a:p>
            <a:pPr eaLnBrk="0" latinLnBrk="0" hangingPunct="0"/>
            <a:r>
              <a:rPr kumimoji="0" lang="en-US" altLang="ko-KR" sz="1800">
                <a:latin typeface="Comic Sans MS" pitchFamily="66" charset="0"/>
              </a:rPr>
              <a:t>	= M</a:t>
            </a:r>
            <a:r>
              <a:rPr kumimoji="0" lang="en-US" altLang="ko-KR" sz="1800" baseline="-25000">
                <a:latin typeface="Comic Sans MS" pitchFamily="66" charset="0"/>
              </a:rPr>
              <a:t>0</a:t>
            </a:r>
            <a:r>
              <a:rPr kumimoji="0" lang="en-US" altLang="ko-KR" sz="1800">
                <a:latin typeface="Comic Sans MS" pitchFamily="66" charset="0"/>
              </a:rPr>
              <a:t> M</a:t>
            </a:r>
            <a:r>
              <a:rPr kumimoji="0" lang="en-US" altLang="ko-KR" sz="1800" baseline="-25000">
                <a:latin typeface="Comic Sans MS" pitchFamily="66" charset="0"/>
              </a:rPr>
              <a:t>1</a:t>
            </a:r>
            <a:r>
              <a:rPr kumimoji="0" lang="en-US" altLang="ko-KR" sz="1800">
                <a:latin typeface="Comic Sans MS" pitchFamily="66" charset="0"/>
              </a:rPr>
              <a:t> M</a:t>
            </a:r>
            <a:r>
              <a:rPr kumimoji="0" lang="en-US" altLang="ko-KR" sz="1800" baseline="-25000">
                <a:latin typeface="Comic Sans MS" pitchFamily="66" charset="0"/>
              </a:rPr>
              <a:t>2</a:t>
            </a:r>
            <a:r>
              <a:rPr kumimoji="0" lang="en-US" altLang="ko-KR" sz="1800">
                <a:latin typeface="Comic Sans MS" pitchFamily="66" charset="0"/>
              </a:rPr>
              <a:t> M</a:t>
            </a:r>
            <a:r>
              <a:rPr kumimoji="0" lang="en-US" altLang="ko-KR" sz="1800" baseline="-25000">
                <a:latin typeface="Comic Sans MS" pitchFamily="66" charset="0"/>
              </a:rPr>
              <a:t>3</a:t>
            </a:r>
            <a:r>
              <a:rPr kumimoji="0" lang="en-US" altLang="ko-KR" sz="1800">
                <a:latin typeface="Comic Sans MS" pitchFamily="66" charset="0"/>
              </a:rPr>
              <a:t> M</a:t>
            </a:r>
            <a:r>
              <a:rPr kumimoji="0" lang="en-US" altLang="ko-KR" sz="1800" baseline="-25000">
                <a:latin typeface="Comic Sans MS" pitchFamily="66" charset="0"/>
              </a:rPr>
              <a:t>6</a:t>
            </a:r>
            <a:r>
              <a:rPr kumimoji="0" lang="en-US" altLang="ko-KR" sz="1800">
                <a:latin typeface="Comic Sans MS" pitchFamily="66" charset="0"/>
              </a:rPr>
              <a:t> </a:t>
            </a:r>
          </a:p>
          <a:p>
            <a:pPr eaLnBrk="0" latinLnBrk="0" hangingPunct="0">
              <a:lnSpc>
                <a:spcPct val="120000"/>
              </a:lnSpc>
            </a:pPr>
            <a:r>
              <a:rPr kumimoji="0" lang="en-US" altLang="ko-KR" sz="1800">
                <a:latin typeface="Comic Sans MS" pitchFamily="66" charset="0"/>
              </a:rPr>
              <a:t>	= </a:t>
            </a:r>
            <a:r>
              <a:rPr kumimoji="0" lang="en-US" altLang="ko-KR" sz="1800">
                <a:latin typeface="Comic Sans MS" pitchFamily="66" charset="0"/>
                <a:sym typeface="WP Greek Century" pitchFamily="2" charset="2"/>
              </a:rPr>
              <a:t> </a:t>
            </a:r>
            <a:r>
              <a:rPr kumimoji="0" lang="en-US" altLang="ko-KR">
                <a:solidFill>
                  <a:srgbClr val="000000"/>
                </a:solidFill>
                <a:latin typeface="Times New Roman" pitchFamily="18" charset="0"/>
              </a:rPr>
              <a:t>∏</a:t>
            </a:r>
            <a:r>
              <a:rPr kumimoji="0" lang="en-US" altLang="ko-KR" sz="1800">
                <a:latin typeface="Comic Sans MS" pitchFamily="66" charset="0"/>
                <a:sym typeface="Symbol" pitchFamily="18" charset="2"/>
              </a:rPr>
              <a:t>(0,1,2,3,6)</a:t>
            </a:r>
          </a:p>
        </p:txBody>
      </p:sp>
      <p:sp>
        <p:nvSpPr>
          <p:cNvPr id="130055" name="Text Box 7"/>
          <p:cNvSpPr txBox="1">
            <a:spLocks noChangeArrowheads="1"/>
          </p:cNvSpPr>
          <p:nvPr/>
        </p:nvSpPr>
        <p:spPr bwMode="auto">
          <a:xfrm>
            <a:off x="4495800" y="5732463"/>
            <a:ext cx="4010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ko-KR" sz="1800">
                <a:latin typeface="Comic Sans MS" pitchFamily="66" charset="0"/>
              </a:rPr>
              <a:t>f’ contains all the maxterms not in f</a:t>
            </a:r>
          </a:p>
        </p:txBody>
      </p:sp>
    </p:spTree>
    <p:extLst>
      <p:ext uri="{BB962C8B-B14F-4D97-AF65-F5344CB8AC3E}">
        <p14:creationId xmlns:p14="http://schemas.microsoft.com/office/powerpoint/2010/main" val="147886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FBD9C-5573-4087-A79E-DD1554B82C24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Minterms and maxterms are related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ko-KR" dirty="0">
                <a:ea typeface="굴림" pitchFamily="50" charset="-127"/>
              </a:rPr>
              <a:t>Any </a:t>
            </a:r>
            <a:r>
              <a:rPr lang="en-US" altLang="ko-KR" dirty="0" err="1">
                <a:ea typeface="굴림" pitchFamily="50" charset="-127"/>
              </a:rPr>
              <a:t>minterm</a:t>
            </a:r>
            <a:r>
              <a:rPr lang="en-US" altLang="ko-KR" dirty="0">
                <a:ea typeface="굴림" pitchFamily="50" charset="-127"/>
              </a:rPr>
              <a:t> m</a:t>
            </a:r>
            <a:r>
              <a:rPr lang="en-US" altLang="ko-KR" baseline="-25000" dirty="0">
                <a:ea typeface="굴림" pitchFamily="50" charset="-127"/>
              </a:rPr>
              <a:t>i</a:t>
            </a:r>
            <a:r>
              <a:rPr lang="en-US" altLang="ko-KR" dirty="0">
                <a:ea typeface="굴림" pitchFamily="50" charset="-127"/>
              </a:rPr>
              <a:t> is the </a:t>
            </a:r>
            <a:r>
              <a:rPr lang="en-US" altLang="ko-KR" i="1" dirty="0">
                <a:ea typeface="굴림" pitchFamily="50" charset="-127"/>
              </a:rPr>
              <a:t>complement</a:t>
            </a:r>
            <a:r>
              <a:rPr lang="en-US" altLang="ko-KR" dirty="0">
                <a:ea typeface="굴림" pitchFamily="50" charset="-127"/>
              </a:rPr>
              <a:t> of the corresponding </a:t>
            </a:r>
            <a:r>
              <a:rPr lang="en-US" altLang="ko-KR" dirty="0" err="1">
                <a:ea typeface="굴림" pitchFamily="50" charset="-127"/>
              </a:rPr>
              <a:t>maxterm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 err="1">
                <a:ea typeface="굴림" pitchFamily="50" charset="-127"/>
              </a:rPr>
              <a:t>M</a:t>
            </a:r>
            <a:r>
              <a:rPr lang="en-US" altLang="ko-KR" baseline="-25000" dirty="0" err="1">
                <a:ea typeface="굴림" pitchFamily="50" charset="-127"/>
              </a:rPr>
              <a:t>i</a:t>
            </a:r>
            <a:endParaRPr lang="en-US" altLang="ko-KR" baseline="-25000" dirty="0">
              <a:ea typeface="굴림" pitchFamily="50" charset="-127"/>
            </a:endParaRPr>
          </a:p>
          <a:p>
            <a:pPr marL="790575" lvl="1" indent="-342900"/>
            <a:endParaRPr lang="en-US" altLang="ko-KR" baseline="-25000" dirty="0">
              <a:ea typeface="굴림" pitchFamily="50" charset="-127"/>
            </a:endParaRPr>
          </a:p>
          <a:p>
            <a:pPr marL="742950" lvl="1" indent="-285750"/>
            <a:endParaRPr lang="en-US" altLang="ko-KR" baseline="-25000" dirty="0">
              <a:ea typeface="굴림" pitchFamily="50" charset="-127"/>
            </a:endParaRPr>
          </a:p>
          <a:p>
            <a:pPr marL="742950" lvl="1" indent="-285750"/>
            <a:endParaRPr lang="en-US" altLang="ko-KR" baseline="-25000" dirty="0">
              <a:ea typeface="굴림" pitchFamily="50" charset="-127"/>
            </a:endParaRPr>
          </a:p>
          <a:p>
            <a:pPr marL="742950" lvl="1" indent="-285750"/>
            <a:endParaRPr lang="en-US" altLang="ko-KR" baseline="-25000" dirty="0">
              <a:ea typeface="굴림" pitchFamily="50" charset="-127"/>
            </a:endParaRPr>
          </a:p>
          <a:p>
            <a:pPr marL="742950" lvl="1" indent="-285750"/>
            <a:endParaRPr lang="en-US" altLang="ko-KR" baseline="-25000" dirty="0">
              <a:ea typeface="굴림" pitchFamily="50" charset="-127"/>
            </a:endParaRPr>
          </a:p>
          <a:p>
            <a:pPr marL="742950" lvl="1" indent="-285750"/>
            <a:endParaRPr lang="en-US" altLang="ko-KR" baseline="-25000" dirty="0">
              <a:ea typeface="굴림" pitchFamily="50" charset="-127"/>
            </a:endParaRPr>
          </a:p>
          <a:p>
            <a:pPr marL="742950" lvl="1" indent="-285750"/>
            <a:endParaRPr lang="en-US" altLang="ko-KR" baseline="-25000" dirty="0">
              <a:ea typeface="굴림" pitchFamily="50" charset="-127"/>
            </a:endParaRPr>
          </a:p>
          <a:p>
            <a:pPr marL="742950" lvl="1" indent="-285750"/>
            <a:endParaRPr lang="en-US" altLang="ko-KR" baseline="-25000" dirty="0">
              <a:ea typeface="굴림" pitchFamily="50" charset="-127"/>
            </a:endParaRPr>
          </a:p>
          <a:p>
            <a:pPr marL="742950" lvl="1" indent="-285750"/>
            <a:endParaRPr lang="en-US" altLang="ko-KR" baseline="-25000" dirty="0">
              <a:ea typeface="굴림" pitchFamily="50" charset="-127"/>
            </a:endParaRPr>
          </a:p>
          <a:p>
            <a:pPr marL="742950" lvl="1" indent="-285750"/>
            <a:endParaRPr lang="en-US" altLang="ko-KR" baseline="-25000" dirty="0">
              <a:ea typeface="굴림" pitchFamily="50" charset="-127"/>
            </a:endParaRPr>
          </a:p>
          <a:p>
            <a:pPr marL="742950" lvl="1" indent="-285750"/>
            <a:endParaRPr lang="en-US" altLang="ko-KR" baseline="-25000" dirty="0">
              <a:ea typeface="굴림" pitchFamily="50" charset="-127"/>
            </a:endParaRPr>
          </a:p>
          <a:p>
            <a:pPr marL="742950" lvl="1" indent="-285750"/>
            <a:endParaRPr lang="en-US" altLang="ko-KR" baseline="-25000" dirty="0">
              <a:ea typeface="굴림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ea typeface="굴림" pitchFamily="50" charset="-127"/>
            </a:endParaRPr>
          </a:p>
          <a:p>
            <a:pPr marL="742950" lvl="1" indent="-285750"/>
            <a:r>
              <a:rPr lang="en-US" altLang="ko-KR" dirty="0">
                <a:ea typeface="굴림" pitchFamily="50" charset="-127"/>
              </a:rPr>
              <a:t>For example, m</a:t>
            </a:r>
            <a:r>
              <a:rPr lang="en-US" altLang="ko-KR" baseline="-25000" dirty="0">
                <a:ea typeface="굴림" pitchFamily="50" charset="-127"/>
              </a:rPr>
              <a:t>4</a:t>
            </a:r>
            <a:r>
              <a:rPr lang="en-US" altLang="ko-KR" dirty="0">
                <a:latin typeface="Comic Sans MS"/>
                <a:ea typeface="굴림" pitchFamily="50" charset="-127"/>
              </a:rPr>
              <a:t>’</a:t>
            </a:r>
            <a:r>
              <a:rPr lang="en-US" altLang="ko-KR" dirty="0">
                <a:ea typeface="굴림" pitchFamily="50" charset="-127"/>
              </a:rPr>
              <a:t> = M</a:t>
            </a:r>
            <a:r>
              <a:rPr lang="en-US" altLang="ko-KR" baseline="-25000" dirty="0">
                <a:ea typeface="굴림" pitchFamily="50" charset="-127"/>
              </a:rPr>
              <a:t>4</a:t>
            </a:r>
            <a:r>
              <a:rPr lang="en-US" altLang="ko-KR" dirty="0">
                <a:ea typeface="굴림" pitchFamily="50" charset="-127"/>
              </a:rPr>
              <a:t> because (</a:t>
            </a:r>
            <a:r>
              <a:rPr lang="en-US" altLang="ko-KR" dirty="0" err="1">
                <a:ea typeface="굴림" pitchFamily="50" charset="-127"/>
              </a:rPr>
              <a:t>xy</a:t>
            </a:r>
            <a:r>
              <a:rPr lang="en-US" altLang="ko-KR" dirty="0" err="1">
                <a:latin typeface="Comic Sans MS"/>
                <a:ea typeface="굴림" pitchFamily="50" charset="-127"/>
              </a:rPr>
              <a:t>’</a:t>
            </a:r>
            <a:r>
              <a:rPr lang="en-US" altLang="ko-KR" dirty="0" err="1">
                <a:ea typeface="굴림" pitchFamily="50" charset="-127"/>
              </a:rPr>
              <a:t>z</a:t>
            </a:r>
            <a:r>
              <a:rPr lang="en-US" altLang="ko-KR" dirty="0">
                <a:latin typeface="Comic Sans MS"/>
                <a:ea typeface="굴림" pitchFamily="50" charset="-127"/>
              </a:rPr>
              <a:t>’</a:t>
            </a:r>
            <a:r>
              <a:rPr lang="en-US" altLang="ko-KR" dirty="0">
                <a:ea typeface="굴림" pitchFamily="50" charset="-127"/>
              </a:rPr>
              <a:t>)</a:t>
            </a:r>
            <a:r>
              <a:rPr lang="en-US" altLang="ko-KR" dirty="0">
                <a:latin typeface="Comic Sans MS"/>
                <a:ea typeface="굴림" pitchFamily="50" charset="-127"/>
              </a:rPr>
              <a:t>’</a:t>
            </a:r>
            <a:r>
              <a:rPr lang="en-US" altLang="ko-KR" dirty="0">
                <a:ea typeface="굴림" pitchFamily="50" charset="-127"/>
              </a:rPr>
              <a:t> = x</a:t>
            </a:r>
            <a:r>
              <a:rPr lang="en-US" altLang="ko-KR" dirty="0">
                <a:latin typeface="Comic Sans MS"/>
                <a:ea typeface="굴림" pitchFamily="50" charset="-127"/>
              </a:rPr>
              <a:t>’</a:t>
            </a:r>
            <a:r>
              <a:rPr lang="en-US" altLang="ko-KR" dirty="0">
                <a:ea typeface="굴림" pitchFamily="50" charset="-127"/>
              </a:rPr>
              <a:t> + y + z</a:t>
            </a:r>
          </a:p>
        </p:txBody>
      </p:sp>
      <p:graphicFrame>
        <p:nvGraphicFramePr>
          <p:cNvPr id="1310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615825"/>
              </p:ext>
            </p:extLst>
          </p:nvPr>
        </p:nvGraphicFramePr>
        <p:xfrm>
          <a:off x="395288" y="2132856"/>
          <a:ext cx="8283575" cy="354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Image" r:id="rId3" imgW="4841758" imgH="2075429" progId="Photoshop.Image.6">
                  <p:embed/>
                </p:oleObj>
              </mc:Choice>
              <mc:Fallback>
                <p:oleObj name="Image" r:id="rId3" imgW="4841758" imgH="2075429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132856"/>
                        <a:ext cx="8283575" cy="354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441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6E785-4711-41EF-9EC1-1A9BC07ED47B}" type="slidenum">
              <a:rPr lang="en-US" altLang="ko-KR"/>
              <a:pPr/>
              <a:t>22</a:t>
            </a:fld>
            <a:endParaRPr lang="en-US" altLang="ko-KR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Converting between standard forms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ko-KR" sz="2400" dirty="0">
                <a:ea typeface="굴림" pitchFamily="50" charset="-127"/>
              </a:rPr>
              <a:t>We can convert a sum of </a:t>
            </a:r>
            <a:r>
              <a:rPr lang="en-US" altLang="ko-KR" sz="2400" dirty="0" err="1">
                <a:ea typeface="굴림" pitchFamily="50" charset="-127"/>
              </a:rPr>
              <a:t>minterms</a:t>
            </a:r>
            <a:r>
              <a:rPr lang="en-US" altLang="ko-KR" sz="2400" dirty="0">
                <a:ea typeface="굴림" pitchFamily="50" charset="-127"/>
              </a:rPr>
              <a:t> to a product of </a:t>
            </a:r>
            <a:r>
              <a:rPr lang="en-US" altLang="ko-KR" sz="2400" dirty="0" err="1" smtClean="0">
                <a:ea typeface="굴림" pitchFamily="50" charset="-127"/>
              </a:rPr>
              <a:t>maxterms</a:t>
            </a:r>
            <a:endParaRPr lang="en-US" altLang="ko-KR" sz="2400" dirty="0" smtClean="0">
              <a:ea typeface="굴림" pitchFamily="50" charset="-127"/>
            </a:endParaRPr>
          </a:p>
          <a:p>
            <a:pPr marL="342900" indent="-342900"/>
            <a:endParaRPr lang="en-US" altLang="ko-KR" sz="2400" dirty="0">
              <a:ea typeface="굴림" pitchFamily="50" charset="-127"/>
            </a:endParaRPr>
          </a:p>
          <a:p>
            <a:pPr marL="342900" indent="-342900"/>
            <a:endParaRPr lang="en-US" altLang="ko-KR" sz="2400" dirty="0" smtClean="0">
              <a:ea typeface="굴림" pitchFamily="50" charset="-127"/>
            </a:endParaRPr>
          </a:p>
          <a:p>
            <a:pPr marL="342900" indent="-342900"/>
            <a:endParaRPr lang="en-US" altLang="ko-KR" sz="2400" dirty="0">
              <a:ea typeface="굴림" pitchFamily="50" charset="-127"/>
            </a:endParaRPr>
          </a:p>
          <a:p>
            <a:pPr marL="342900" indent="-342900"/>
            <a:endParaRPr lang="en-US" altLang="ko-KR" sz="2400" dirty="0" smtClean="0">
              <a:ea typeface="굴림" pitchFamily="50" charset="-127"/>
            </a:endParaRPr>
          </a:p>
          <a:p>
            <a:pPr marL="790575" lvl="1" indent="-342900"/>
            <a:endParaRPr lang="en-US" altLang="ko-KR" sz="2000" dirty="0">
              <a:ea typeface="굴림" pitchFamily="50" charset="-127"/>
            </a:endParaRPr>
          </a:p>
          <a:p>
            <a:pPr marL="342900" indent="-342900"/>
            <a:r>
              <a:rPr lang="en-US" altLang="ko-KR" sz="2400" dirty="0" smtClean="0">
                <a:ea typeface="굴림" pitchFamily="50" charset="-127"/>
              </a:rPr>
              <a:t>In </a:t>
            </a:r>
            <a:r>
              <a:rPr lang="en-US" altLang="ko-KR" sz="2400" dirty="0">
                <a:ea typeface="굴림" pitchFamily="50" charset="-127"/>
              </a:rPr>
              <a:t>general, just replace the </a:t>
            </a:r>
            <a:r>
              <a:rPr lang="en-US" altLang="ko-KR" sz="2400" dirty="0" err="1">
                <a:ea typeface="굴림" pitchFamily="50" charset="-127"/>
              </a:rPr>
              <a:t>minterms</a:t>
            </a:r>
            <a:r>
              <a:rPr lang="en-US" altLang="ko-KR" sz="2400" dirty="0">
                <a:ea typeface="굴림" pitchFamily="50" charset="-127"/>
              </a:rPr>
              <a:t> with </a:t>
            </a:r>
            <a:r>
              <a:rPr lang="en-US" altLang="ko-KR" sz="2400" dirty="0" err="1">
                <a:ea typeface="굴림" pitchFamily="50" charset="-127"/>
              </a:rPr>
              <a:t>maxterms</a:t>
            </a:r>
            <a:r>
              <a:rPr lang="en-US" altLang="ko-KR" sz="2400" dirty="0">
                <a:ea typeface="굴림" pitchFamily="50" charset="-127"/>
              </a:rPr>
              <a:t>, using </a:t>
            </a:r>
            <a:r>
              <a:rPr lang="en-US" altLang="ko-KR" sz="2400" dirty="0" err="1">
                <a:ea typeface="굴림" pitchFamily="50" charset="-127"/>
              </a:rPr>
              <a:t>maxterm</a:t>
            </a:r>
            <a:r>
              <a:rPr lang="en-US" altLang="ko-KR" sz="2400" dirty="0">
                <a:ea typeface="굴림" pitchFamily="50" charset="-127"/>
              </a:rPr>
              <a:t> numbers that don</a:t>
            </a:r>
            <a:r>
              <a:rPr lang="en-US" altLang="ko-KR" sz="2400" dirty="0">
                <a:latin typeface="Comic Sans MS"/>
                <a:ea typeface="굴림" pitchFamily="50" charset="-127"/>
              </a:rPr>
              <a:t>’</a:t>
            </a:r>
            <a:r>
              <a:rPr lang="en-US" altLang="ko-KR" sz="2400" dirty="0">
                <a:ea typeface="굴림" pitchFamily="50" charset="-127"/>
              </a:rPr>
              <a:t>t appear in the sum of </a:t>
            </a:r>
            <a:r>
              <a:rPr lang="en-US" altLang="ko-KR" sz="2400" dirty="0" err="1">
                <a:ea typeface="굴림" pitchFamily="50" charset="-127"/>
              </a:rPr>
              <a:t>minterms</a:t>
            </a:r>
            <a:r>
              <a:rPr lang="en-US" altLang="ko-KR" sz="2400" dirty="0">
                <a:ea typeface="굴림" pitchFamily="50" charset="-127"/>
              </a:rPr>
              <a:t>:</a:t>
            </a:r>
          </a:p>
          <a:p>
            <a:pPr marL="342900" indent="-342900">
              <a:spcBef>
                <a:spcPct val="300000"/>
              </a:spcBef>
            </a:pPr>
            <a:r>
              <a:rPr lang="en-US" altLang="ko-KR" sz="2400" dirty="0">
                <a:ea typeface="굴림" pitchFamily="50" charset="-127"/>
              </a:rPr>
              <a:t>The same thing works for converting from a product of </a:t>
            </a:r>
            <a:r>
              <a:rPr lang="en-US" altLang="ko-KR" sz="2400" dirty="0" err="1">
                <a:ea typeface="굴림" pitchFamily="50" charset="-127"/>
              </a:rPr>
              <a:t>maxterms</a:t>
            </a:r>
            <a:r>
              <a:rPr lang="en-US" altLang="ko-KR" sz="2400" dirty="0">
                <a:ea typeface="굴림" pitchFamily="50" charset="-127"/>
              </a:rPr>
              <a:t> to a sum of </a:t>
            </a:r>
            <a:r>
              <a:rPr lang="en-US" altLang="ko-KR" sz="2400" dirty="0" err="1">
                <a:ea typeface="굴림" pitchFamily="50" charset="-127"/>
              </a:rPr>
              <a:t>minterms</a:t>
            </a:r>
            <a:endParaRPr lang="en-US" altLang="ko-KR" sz="2400" dirty="0">
              <a:ea typeface="굴림" pitchFamily="50" charset="-127"/>
            </a:endParaRPr>
          </a:p>
        </p:txBody>
      </p:sp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1042988" y="1628800"/>
            <a:ext cx="6934200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latinLnBrk="1">
              <a:tabLst>
                <a:tab pos="1827213" algn="l"/>
                <a:tab pos="2282825" algn="l"/>
                <a:tab pos="41751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latinLnBrk="1">
              <a:tabLst>
                <a:tab pos="1827213" algn="l"/>
                <a:tab pos="2282825" algn="l"/>
                <a:tab pos="41751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latinLnBrk="1">
              <a:tabLst>
                <a:tab pos="1827213" algn="l"/>
                <a:tab pos="2282825" algn="l"/>
                <a:tab pos="41751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latinLnBrk="1">
              <a:tabLst>
                <a:tab pos="1827213" algn="l"/>
                <a:tab pos="2282825" algn="l"/>
                <a:tab pos="41751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latinLnBrk="1">
              <a:tabLst>
                <a:tab pos="1827213" algn="l"/>
                <a:tab pos="2282825" algn="l"/>
                <a:tab pos="41751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827213" algn="l"/>
                <a:tab pos="2282825" algn="l"/>
                <a:tab pos="41751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827213" algn="l"/>
                <a:tab pos="2282825" algn="l"/>
                <a:tab pos="41751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827213" algn="l"/>
                <a:tab pos="2282825" algn="l"/>
                <a:tab pos="41751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827213" algn="l"/>
                <a:tab pos="2282825" algn="l"/>
                <a:tab pos="4175125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From before	f	= </a:t>
            </a:r>
            <a:r>
              <a:rPr kumimoji="0" lang="en-US" altLang="ko-KR" sz="1800" dirty="0">
                <a:latin typeface="Comic Sans MS" pitchFamily="66" charset="0"/>
                <a:sym typeface="Symbol" pitchFamily="18" charset="2"/>
              </a:rPr>
              <a:t></a:t>
            </a:r>
            <a:r>
              <a:rPr kumimoji="0" lang="en-US" altLang="ko-KR" sz="1800" dirty="0">
                <a:latin typeface="Comic Sans MS" pitchFamily="66" charset="0"/>
              </a:rPr>
              <a:t>(0,1,2,3,6)</a:t>
            </a:r>
            <a:endParaRPr kumimoji="0" lang="en-US" altLang="ko-KR" sz="1800" baseline="-25000" dirty="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and	f’	= </a:t>
            </a:r>
            <a:r>
              <a:rPr kumimoji="0" lang="en-US" altLang="ko-KR" sz="1800" dirty="0">
                <a:latin typeface="Comic Sans MS" pitchFamily="66" charset="0"/>
                <a:sym typeface="Symbol" pitchFamily="18" charset="2"/>
              </a:rPr>
              <a:t>(4,5,7)</a:t>
            </a:r>
            <a:endParaRPr kumimoji="0" lang="en-US" altLang="ko-KR" sz="1800" dirty="0">
              <a:latin typeface="Comic Sans MS" pitchFamily="66" charset="0"/>
            </a:endParaRP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		= m</a:t>
            </a:r>
            <a:r>
              <a:rPr kumimoji="0" lang="en-US" altLang="ko-KR" sz="1800" baseline="-25000" dirty="0">
                <a:latin typeface="Comic Sans MS" pitchFamily="66" charset="0"/>
              </a:rPr>
              <a:t>4</a:t>
            </a:r>
            <a:r>
              <a:rPr kumimoji="0" lang="en-US" altLang="ko-KR" sz="1800" dirty="0">
                <a:latin typeface="Comic Sans MS" pitchFamily="66" charset="0"/>
              </a:rPr>
              <a:t> + m</a:t>
            </a:r>
            <a:r>
              <a:rPr kumimoji="0" lang="en-US" altLang="ko-KR" sz="1800" baseline="-25000" dirty="0">
                <a:latin typeface="Comic Sans MS" pitchFamily="66" charset="0"/>
              </a:rPr>
              <a:t>5</a:t>
            </a:r>
            <a:r>
              <a:rPr kumimoji="0" lang="en-US" altLang="ko-KR" sz="1800" dirty="0">
                <a:latin typeface="Comic Sans MS" pitchFamily="66" charset="0"/>
              </a:rPr>
              <a:t> + m</a:t>
            </a:r>
            <a:r>
              <a:rPr kumimoji="0" lang="en-US" altLang="ko-KR" sz="1800" baseline="-25000" dirty="0">
                <a:latin typeface="Comic Sans MS" pitchFamily="66" charset="0"/>
              </a:rPr>
              <a:t>7</a:t>
            </a: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complementing	(f’)’	= (m</a:t>
            </a:r>
            <a:r>
              <a:rPr kumimoji="0" lang="en-US" altLang="ko-KR" sz="1800" baseline="-25000" dirty="0">
                <a:latin typeface="Comic Sans MS" pitchFamily="66" charset="0"/>
              </a:rPr>
              <a:t>4</a:t>
            </a:r>
            <a:r>
              <a:rPr kumimoji="0" lang="en-US" altLang="ko-KR" sz="1800" dirty="0">
                <a:latin typeface="Comic Sans MS" pitchFamily="66" charset="0"/>
              </a:rPr>
              <a:t> + m</a:t>
            </a:r>
            <a:r>
              <a:rPr kumimoji="0" lang="en-US" altLang="ko-KR" sz="1800" baseline="-25000" dirty="0">
                <a:latin typeface="Comic Sans MS" pitchFamily="66" charset="0"/>
              </a:rPr>
              <a:t>5</a:t>
            </a:r>
            <a:r>
              <a:rPr kumimoji="0" lang="en-US" altLang="ko-KR" sz="1800" dirty="0">
                <a:latin typeface="Comic Sans MS" pitchFamily="66" charset="0"/>
              </a:rPr>
              <a:t> + m</a:t>
            </a:r>
            <a:r>
              <a:rPr kumimoji="0" lang="en-US" altLang="ko-KR" sz="1800" baseline="-25000" dirty="0">
                <a:latin typeface="Comic Sans MS" pitchFamily="66" charset="0"/>
              </a:rPr>
              <a:t>7</a:t>
            </a:r>
            <a:r>
              <a:rPr kumimoji="0" lang="en-US" altLang="ko-KR" sz="1800" dirty="0">
                <a:latin typeface="Comic Sans MS" pitchFamily="66" charset="0"/>
              </a:rPr>
              <a:t>)’</a:t>
            </a: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so	f 	= m</a:t>
            </a:r>
            <a:r>
              <a:rPr kumimoji="0" lang="en-US" altLang="ko-KR" sz="1800" baseline="-25000" dirty="0">
                <a:latin typeface="Comic Sans MS" pitchFamily="66" charset="0"/>
              </a:rPr>
              <a:t>4</a:t>
            </a:r>
            <a:r>
              <a:rPr kumimoji="0" lang="en-US" altLang="ko-KR" sz="1800" dirty="0">
                <a:latin typeface="Comic Sans MS" pitchFamily="66" charset="0"/>
              </a:rPr>
              <a:t>’ m</a:t>
            </a:r>
            <a:r>
              <a:rPr kumimoji="0" lang="en-US" altLang="ko-KR" sz="1800" baseline="-25000" dirty="0">
                <a:latin typeface="Comic Sans MS" pitchFamily="66" charset="0"/>
              </a:rPr>
              <a:t>5</a:t>
            </a:r>
            <a:r>
              <a:rPr kumimoji="0" lang="en-US" altLang="ko-KR" sz="1800" dirty="0">
                <a:latin typeface="Comic Sans MS" pitchFamily="66" charset="0"/>
              </a:rPr>
              <a:t>’ m</a:t>
            </a:r>
            <a:r>
              <a:rPr kumimoji="0" lang="en-US" altLang="ko-KR" sz="1800" baseline="-25000" dirty="0">
                <a:latin typeface="Comic Sans MS" pitchFamily="66" charset="0"/>
              </a:rPr>
              <a:t>7</a:t>
            </a:r>
            <a:r>
              <a:rPr kumimoji="0" lang="en-US" altLang="ko-KR" sz="1800" dirty="0">
                <a:latin typeface="Comic Sans MS" pitchFamily="66" charset="0"/>
              </a:rPr>
              <a:t>’	[ </a:t>
            </a:r>
            <a:r>
              <a:rPr kumimoji="0" lang="en-US" altLang="ko-KR" sz="1800" dirty="0" err="1">
                <a:latin typeface="Comic Sans MS" pitchFamily="66" charset="0"/>
              </a:rPr>
              <a:t>DeMorgan’s</a:t>
            </a:r>
            <a:r>
              <a:rPr kumimoji="0" lang="en-US" altLang="ko-KR" sz="1800" dirty="0">
                <a:latin typeface="Comic Sans MS" pitchFamily="66" charset="0"/>
              </a:rPr>
              <a:t> law ]</a:t>
            </a:r>
          </a:p>
          <a:p>
            <a:pPr eaLnBrk="0" latinLnBrk="0" hangingPunct="0"/>
            <a:r>
              <a:rPr kumimoji="0" lang="en-US" altLang="ko-KR" sz="1800" dirty="0">
                <a:latin typeface="Comic Sans MS" pitchFamily="66" charset="0"/>
              </a:rPr>
              <a:t>		= M</a:t>
            </a:r>
            <a:r>
              <a:rPr kumimoji="0" lang="en-US" altLang="ko-KR" sz="1800" baseline="-25000" dirty="0">
                <a:latin typeface="Comic Sans MS" pitchFamily="66" charset="0"/>
              </a:rPr>
              <a:t>4</a:t>
            </a:r>
            <a:r>
              <a:rPr kumimoji="0" lang="en-US" altLang="ko-KR" sz="1800" dirty="0">
                <a:latin typeface="Comic Sans MS" pitchFamily="66" charset="0"/>
              </a:rPr>
              <a:t> M</a:t>
            </a:r>
            <a:r>
              <a:rPr kumimoji="0" lang="en-US" altLang="ko-KR" sz="1800" baseline="-25000" dirty="0">
                <a:latin typeface="Comic Sans MS" pitchFamily="66" charset="0"/>
              </a:rPr>
              <a:t>5</a:t>
            </a:r>
            <a:r>
              <a:rPr kumimoji="0" lang="en-US" altLang="ko-KR" sz="1800" dirty="0">
                <a:latin typeface="Comic Sans MS" pitchFamily="66" charset="0"/>
              </a:rPr>
              <a:t> M</a:t>
            </a:r>
            <a:r>
              <a:rPr kumimoji="0" lang="en-US" altLang="ko-KR" sz="1800" baseline="-25000" dirty="0">
                <a:latin typeface="Comic Sans MS" pitchFamily="66" charset="0"/>
              </a:rPr>
              <a:t>7	</a:t>
            </a:r>
            <a:r>
              <a:rPr kumimoji="0" lang="en-US" altLang="ko-KR" sz="1800" dirty="0">
                <a:latin typeface="Comic Sans MS" pitchFamily="66" charset="0"/>
              </a:rPr>
              <a:t>[ By the previous page ]</a:t>
            </a:r>
            <a:endParaRPr kumimoji="0" lang="en-US" altLang="ko-KR" sz="1800" baseline="-25000" dirty="0">
              <a:latin typeface="Comic Sans MS" pitchFamily="66" charset="0"/>
            </a:endParaRPr>
          </a:p>
          <a:p>
            <a:pPr eaLnBrk="0" latinLnBrk="0" hangingPunct="0">
              <a:lnSpc>
                <a:spcPct val="120000"/>
              </a:lnSpc>
            </a:pPr>
            <a:r>
              <a:rPr kumimoji="0" lang="en-US" altLang="ko-KR" sz="1800" dirty="0">
                <a:latin typeface="Comic Sans MS" pitchFamily="66" charset="0"/>
                <a:sym typeface="WP Greek Century" pitchFamily="2" charset="2"/>
              </a:rPr>
              <a:t>		= </a:t>
            </a:r>
            <a:r>
              <a:rPr kumimoji="0" lang="en-US" altLang="ko-KR" dirty="0">
                <a:solidFill>
                  <a:srgbClr val="000000"/>
                </a:solidFill>
                <a:latin typeface="Times New Roman" pitchFamily="18" charset="0"/>
              </a:rPr>
              <a:t>∏</a:t>
            </a:r>
            <a:r>
              <a:rPr kumimoji="0" lang="en-US" altLang="ko-KR" sz="1800" dirty="0">
                <a:latin typeface="Comic Sans MS" pitchFamily="66" charset="0"/>
                <a:sym typeface="Symbol" pitchFamily="18" charset="2"/>
              </a:rPr>
              <a:t>(4,5,7)</a:t>
            </a:r>
          </a:p>
        </p:txBody>
      </p:sp>
      <p:sp>
        <p:nvSpPr>
          <p:cNvPr id="132101" name="Text Box 5"/>
          <p:cNvSpPr txBox="1">
            <a:spLocks noChangeArrowheads="1"/>
          </p:cNvSpPr>
          <p:nvPr/>
        </p:nvSpPr>
        <p:spPr bwMode="auto">
          <a:xfrm>
            <a:off x="2893566" y="4856386"/>
            <a:ext cx="1997663" cy="91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latinLnBrk="1"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algn="l" latinLnBrk="1"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algn="l" latinLnBrk="1"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algn="l" latinLnBrk="1"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algn="l" latinLnBrk="1"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/>
            <a:r>
              <a:rPr kumimoji="0" lang="en-US" altLang="ko-KR" sz="2000" dirty="0">
                <a:latin typeface="Comic Sans MS" pitchFamily="66" charset="0"/>
              </a:rPr>
              <a:t>f	= </a:t>
            </a:r>
            <a:r>
              <a:rPr kumimoji="0" lang="en-US" altLang="ko-KR" sz="2000" dirty="0">
                <a:latin typeface="Comic Sans MS" pitchFamily="66" charset="0"/>
                <a:sym typeface="Symbol" pitchFamily="18" charset="2"/>
              </a:rPr>
              <a:t></a:t>
            </a:r>
            <a:r>
              <a:rPr kumimoji="0" lang="en-US" altLang="ko-KR" sz="2000" dirty="0">
                <a:latin typeface="Comic Sans MS" pitchFamily="66" charset="0"/>
              </a:rPr>
              <a:t>(0,1,2,3,6)</a:t>
            </a:r>
          </a:p>
          <a:p>
            <a:pPr eaLnBrk="0" latinLnBrk="0" hangingPunct="0">
              <a:lnSpc>
                <a:spcPct val="120000"/>
              </a:lnSpc>
            </a:pPr>
            <a:r>
              <a:rPr kumimoji="0" lang="en-US" altLang="ko-KR" sz="2000" dirty="0">
                <a:latin typeface="Comic Sans MS" pitchFamily="66" charset="0"/>
                <a:sym typeface="WP Greek Century" pitchFamily="2" charset="2"/>
              </a:rPr>
              <a:t>	= </a:t>
            </a:r>
            <a:r>
              <a:rPr kumimoji="0" lang="en-US" altLang="ko-KR" sz="2800" dirty="0">
                <a:solidFill>
                  <a:srgbClr val="000000"/>
                </a:solidFill>
                <a:latin typeface="Times New Roman" pitchFamily="18" charset="0"/>
              </a:rPr>
              <a:t>∏</a:t>
            </a:r>
            <a:r>
              <a:rPr kumimoji="0" lang="en-US" altLang="ko-KR" sz="2000" dirty="0">
                <a:latin typeface="Comic Sans MS" pitchFamily="66" charset="0"/>
                <a:sym typeface="Symbol" pitchFamily="18" charset="2"/>
              </a:rPr>
              <a:t>(4,5,7)</a:t>
            </a:r>
          </a:p>
        </p:txBody>
      </p:sp>
    </p:spTree>
    <p:extLst>
      <p:ext uri="{BB962C8B-B14F-4D97-AF65-F5344CB8AC3E}">
        <p14:creationId xmlns:p14="http://schemas.microsoft.com/office/powerpoint/2010/main" val="155154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build="p"/>
      <p:bldP spid="132100" grpId="0" build="allAtOnce"/>
      <p:bldP spid="132101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D1701-AF0A-4509-85B9-2070A372904B}" type="slidenum">
              <a:rPr lang="en-US" altLang="ko-KR"/>
              <a:pPr/>
              <a:t>23</a:t>
            </a:fld>
            <a:endParaRPr lang="en-US" altLang="ko-KR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Standard forms of expressions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80000"/>
              </a:lnSpc>
            </a:pPr>
            <a:r>
              <a:rPr lang="en-US" altLang="ko-KR" sz="2400" dirty="0">
                <a:ea typeface="굴림" pitchFamily="50" charset="-127"/>
              </a:rPr>
              <a:t>We can write expressions in many ways, but some ways are more useful than others</a:t>
            </a:r>
          </a:p>
          <a:p>
            <a:pPr marL="342900" indent="-342900">
              <a:lnSpc>
                <a:spcPct val="80000"/>
              </a:lnSpc>
            </a:pPr>
            <a:r>
              <a:rPr lang="en-US" altLang="ko-KR" sz="2400" dirty="0">
                <a:ea typeface="굴림" pitchFamily="50" charset="-127"/>
              </a:rPr>
              <a:t>A </a:t>
            </a:r>
            <a:r>
              <a:rPr lang="en-US" altLang="ko-KR" sz="2400" dirty="0">
                <a:solidFill>
                  <a:srgbClr val="FF0033"/>
                </a:solidFill>
                <a:ea typeface="굴림" pitchFamily="50" charset="-127"/>
              </a:rPr>
              <a:t>sum of products (SOP)</a:t>
            </a:r>
            <a:r>
              <a:rPr lang="en-US" altLang="ko-KR" sz="2400" dirty="0">
                <a:ea typeface="굴림" pitchFamily="50" charset="-127"/>
              </a:rPr>
              <a:t> expression contains: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altLang="ko-KR" sz="2000" dirty="0">
                <a:ea typeface="굴림" pitchFamily="50" charset="-127"/>
              </a:rPr>
              <a:t>Only OR (sum) operations at the 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“</a:t>
            </a:r>
            <a:r>
              <a:rPr lang="en-US" altLang="ko-KR" sz="2000" dirty="0">
                <a:ea typeface="굴림" pitchFamily="50" charset="-127"/>
              </a:rPr>
              <a:t>outermost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”</a:t>
            </a:r>
            <a:r>
              <a:rPr lang="en-US" altLang="ko-KR" sz="2000" dirty="0">
                <a:ea typeface="굴림" pitchFamily="50" charset="-127"/>
              </a:rPr>
              <a:t> level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altLang="ko-KR" sz="2000" dirty="0">
                <a:ea typeface="굴림" pitchFamily="50" charset="-127"/>
              </a:rPr>
              <a:t>Each term that is summed must be a product of literals</a:t>
            </a:r>
          </a:p>
          <a:p>
            <a:pPr marL="742950" lvl="1" indent="-285750">
              <a:lnSpc>
                <a:spcPct val="80000"/>
              </a:lnSpc>
              <a:spcBef>
                <a:spcPct val="200000"/>
              </a:spcBef>
            </a:pPr>
            <a:r>
              <a:rPr lang="en-US" altLang="ko-KR" sz="2000" dirty="0">
                <a:ea typeface="굴림" pitchFamily="50" charset="-127"/>
              </a:rPr>
              <a:t>The advantage is that any sum of products expression can be implemented using a </a:t>
            </a:r>
            <a:r>
              <a:rPr lang="en-US" altLang="ko-KR" sz="2000" dirty="0">
                <a:solidFill>
                  <a:srgbClr val="FF0033"/>
                </a:solidFill>
                <a:ea typeface="굴림" pitchFamily="50" charset="-127"/>
              </a:rPr>
              <a:t>two-level circuit</a:t>
            </a:r>
            <a:endParaRPr lang="en-US" altLang="ko-KR" sz="2000" dirty="0">
              <a:ea typeface="굴림" pitchFamily="50" charset="-127"/>
            </a:endParaRPr>
          </a:p>
          <a:p>
            <a:pPr marL="1085850" lvl="2" indent="-228600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literals and their complements at the </a:t>
            </a:r>
            <a:r>
              <a:rPr lang="en-US" altLang="ko-KR" sz="1800" dirty="0">
                <a:latin typeface="Comic Sans MS"/>
                <a:ea typeface="굴림" pitchFamily="50" charset="-127"/>
              </a:rPr>
              <a:t>“</a:t>
            </a:r>
            <a:r>
              <a:rPr lang="en-US" altLang="ko-KR" sz="1800" dirty="0">
                <a:ea typeface="굴림" pitchFamily="50" charset="-127"/>
              </a:rPr>
              <a:t>0th</a:t>
            </a:r>
            <a:r>
              <a:rPr lang="en-US" altLang="ko-KR" sz="1800" dirty="0">
                <a:latin typeface="Comic Sans MS"/>
                <a:ea typeface="굴림" pitchFamily="50" charset="-127"/>
              </a:rPr>
              <a:t>”</a:t>
            </a:r>
            <a:r>
              <a:rPr lang="en-US" altLang="ko-KR" sz="1800" dirty="0">
                <a:ea typeface="굴림" pitchFamily="50" charset="-127"/>
              </a:rPr>
              <a:t> level</a:t>
            </a:r>
          </a:p>
          <a:p>
            <a:pPr marL="1085850" lvl="2" indent="-228600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AND gates at the first level</a:t>
            </a:r>
          </a:p>
          <a:p>
            <a:pPr marL="1085850" lvl="2" indent="-228600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a single OR gate at the second level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altLang="ko-KR" sz="2000" dirty="0">
                <a:ea typeface="굴림" pitchFamily="50" charset="-127"/>
              </a:rPr>
              <a:t>This diagram uses some </a:t>
            </a:r>
            <a:r>
              <a:rPr lang="en-US" altLang="ko-KR" sz="2000" dirty="0" err="1">
                <a:ea typeface="굴림" pitchFamily="50" charset="-127"/>
              </a:rPr>
              <a:t>shorthands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…</a:t>
            </a:r>
            <a:endParaRPr lang="en-US" altLang="ko-KR" sz="2000" dirty="0">
              <a:ea typeface="굴림" pitchFamily="50" charset="-127"/>
            </a:endParaRPr>
          </a:p>
          <a:p>
            <a:pPr marL="1085850" lvl="2" indent="-228600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NOT gates are implicit</a:t>
            </a:r>
          </a:p>
          <a:p>
            <a:pPr marL="1085850" lvl="2" indent="-228600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literals are reused</a:t>
            </a:r>
          </a:p>
          <a:p>
            <a:pPr marL="342900" indent="-342900">
              <a:lnSpc>
                <a:spcPct val="80000"/>
              </a:lnSpc>
            </a:pPr>
            <a:r>
              <a:rPr lang="en-US" altLang="ko-KR" sz="2400" dirty="0">
                <a:ea typeface="굴림" pitchFamily="50" charset="-127"/>
              </a:rPr>
              <a:t>A </a:t>
            </a:r>
            <a:r>
              <a:rPr lang="en-US" altLang="ko-KR" sz="2400" dirty="0">
                <a:solidFill>
                  <a:srgbClr val="FF0000"/>
                </a:solidFill>
                <a:ea typeface="굴림" pitchFamily="50" charset="-127"/>
              </a:rPr>
              <a:t>product of sums</a:t>
            </a:r>
            <a:r>
              <a:rPr lang="en-US" altLang="ko-KR" sz="2400" dirty="0">
                <a:ea typeface="굴림" pitchFamily="50" charset="-127"/>
              </a:rPr>
              <a:t> expressing </a:t>
            </a:r>
            <a:r>
              <a:rPr lang="en-US" altLang="ko-KR" sz="2400" dirty="0">
                <a:ea typeface="굴림" pitchFamily="50" charset="-127"/>
                <a:sym typeface="Wingdings" pitchFamily="2" charset="2"/>
              </a:rPr>
              <a:t> duality</a:t>
            </a:r>
            <a:endParaRPr lang="en-US" altLang="ko-KR" sz="2400" dirty="0">
              <a:ea typeface="굴림" pitchFamily="50" charset="-127"/>
            </a:endParaRPr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1258888" y="2852936"/>
            <a:ext cx="2592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ko-KR" sz="1800" dirty="0">
                <a:solidFill>
                  <a:schemeClr val="accent2"/>
                </a:solidFill>
                <a:latin typeface="Comic Sans MS" pitchFamily="66" charset="0"/>
              </a:rPr>
              <a:t>f(</a:t>
            </a:r>
            <a:r>
              <a:rPr lang="en-US" altLang="ko-KR" sz="1800" dirty="0" err="1">
                <a:solidFill>
                  <a:schemeClr val="accent2"/>
                </a:solidFill>
                <a:latin typeface="Comic Sans MS" pitchFamily="66" charset="0"/>
              </a:rPr>
              <a:t>x,y,z</a:t>
            </a:r>
            <a:r>
              <a:rPr lang="en-US" altLang="ko-KR" sz="1800" dirty="0">
                <a:solidFill>
                  <a:schemeClr val="accent2"/>
                </a:solidFill>
                <a:latin typeface="Comic Sans MS" pitchFamily="66" charset="0"/>
              </a:rPr>
              <a:t>) = y’ + </a:t>
            </a:r>
            <a:r>
              <a:rPr lang="en-US" altLang="ko-KR" sz="1800" dirty="0" err="1">
                <a:solidFill>
                  <a:schemeClr val="accent2"/>
                </a:solidFill>
                <a:latin typeface="Comic Sans MS" pitchFamily="66" charset="0"/>
              </a:rPr>
              <a:t>x’yz</a:t>
            </a:r>
            <a:r>
              <a:rPr lang="en-US" altLang="ko-KR" sz="1800" dirty="0">
                <a:solidFill>
                  <a:schemeClr val="accent2"/>
                </a:solidFill>
                <a:latin typeface="Comic Sans MS" pitchFamily="66" charset="0"/>
              </a:rPr>
              <a:t>’ + </a:t>
            </a:r>
            <a:r>
              <a:rPr lang="en-US" altLang="ko-KR" sz="1800" dirty="0" err="1">
                <a:solidFill>
                  <a:schemeClr val="accent2"/>
                </a:solidFill>
                <a:latin typeface="Comic Sans MS" pitchFamily="66" charset="0"/>
              </a:rPr>
              <a:t>xz</a:t>
            </a:r>
            <a:endParaRPr lang="en-US" altLang="ko-KR" sz="1800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graphicFrame>
        <p:nvGraphicFramePr>
          <p:cNvPr id="1249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040087"/>
              </p:ext>
            </p:extLst>
          </p:nvPr>
        </p:nvGraphicFramePr>
        <p:xfrm>
          <a:off x="6350000" y="4293096"/>
          <a:ext cx="2543175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Bitmap Image" r:id="rId3" imgW="2542857" imgH="1733333" progId="Paint.Picture">
                  <p:embed/>
                </p:oleObj>
              </mc:Choice>
              <mc:Fallback>
                <p:oleObj name="Bitmap Image" r:id="rId3" imgW="2542857" imgH="17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4293096"/>
                        <a:ext cx="2543175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019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F77AC-2AB0-4E2F-B916-317153883C9C}" type="slidenum">
              <a:rPr lang="en-US" altLang="ko-KR"/>
              <a:pPr/>
              <a:t>24</a:t>
            </a:fld>
            <a:endParaRPr lang="en-US" altLang="ko-KR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The dual idea: products of sums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ko-KR" sz="2400" dirty="0">
                <a:ea typeface="굴림" pitchFamily="50" charset="-127"/>
              </a:rPr>
              <a:t>Just to keep you on your toes... </a:t>
            </a:r>
          </a:p>
          <a:p>
            <a:pPr marL="342900" indent="-342900"/>
            <a:r>
              <a:rPr lang="en-US" altLang="ko-KR" sz="2400" dirty="0">
                <a:ea typeface="굴림" pitchFamily="50" charset="-127"/>
              </a:rPr>
              <a:t>A </a:t>
            </a:r>
            <a:r>
              <a:rPr lang="en-US" altLang="ko-KR" sz="2400" dirty="0">
                <a:solidFill>
                  <a:srgbClr val="FF0033"/>
                </a:solidFill>
                <a:ea typeface="굴림" pitchFamily="50" charset="-127"/>
              </a:rPr>
              <a:t>product of sums (POS)</a:t>
            </a:r>
            <a:r>
              <a:rPr lang="en-US" altLang="ko-KR" sz="2400" dirty="0">
                <a:ea typeface="굴림" pitchFamily="50" charset="-127"/>
              </a:rPr>
              <a:t> expression contains:</a:t>
            </a:r>
          </a:p>
          <a:p>
            <a:pPr marL="625475" lvl="1" indent="-263525"/>
            <a:r>
              <a:rPr lang="en-US" altLang="ko-KR" sz="2000" dirty="0">
                <a:ea typeface="굴림" pitchFamily="50" charset="-127"/>
              </a:rPr>
              <a:t>Only AND (product) operations at the 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“</a:t>
            </a:r>
            <a:r>
              <a:rPr lang="en-US" altLang="ko-KR" sz="2000" dirty="0">
                <a:ea typeface="굴림" pitchFamily="50" charset="-127"/>
              </a:rPr>
              <a:t>outermost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”</a:t>
            </a:r>
            <a:r>
              <a:rPr lang="en-US" altLang="ko-KR" sz="2000" dirty="0">
                <a:ea typeface="굴림" pitchFamily="50" charset="-127"/>
              </a:rPr>
              <a:t> level</a:t>
            </a:r>
          </a:p>
          <a:p>
            <a:pPr marL="625475" lvl="1" indent="-263525"/>
            <a:r>
              <a:rPr lang="en-US" altLang="ko-KR" sz="2000" dirty="0">
                <a:ea typeface="굴림" pitchFamily="50" charset="-127"/>
              </a:rPr>
              <a:t>Each term must be a sum of literals</a:t>
            </a:r>
          </a:p>
          <a:p>
            <a:pPr marL="342900" indent="-342900">
              <a:spcBef>
                <a:spcPct val="200000"/>
              </a:spcBef>
            </a:pPr>
            <a:r>
              <a:rPr lang="en-US" altLang="ko-KR" sz="2400" dirty="0">
                <a:ea typeface="굴림" pitchFamily="50" charset="-127"/>
              </a:rPr>
              <a:t>Product of sums expressions can be implemented with two-level circuits</a:t>
            </a:r>
          </a:p>
          <a:p>
            <a:pPr marL="625475" lvl="1" indent="-263525"/>
            <a:r>
              <a:rPr lang="en-US" altLang="ko-KR" sz="2000" dirty="0">
                <a:ea typeface="굴림" pitchFamily="50" charset="-127"/>
              </a:rPr>
              <a:t>literals and their complements at the 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“</a:t>
            </a:r>
            <a:r>
              <a:rPr lang="en-US" altLang="ko-KR" sz="2000" dirty="0">
                <a:ea typeface="굴림" pitchFamily="50" charset="-127"/>
              </a:rPr>
              <a:t>0th</a:t>
            </a:r>
            <a:r>
              <a:rPr lang="en-US" altLang="ko-KR" sz="2000" dirty="0">
                <a:latin typeface="Comic Sans MS"/>
                <a:ea typeface="굴림" pitchFamily="50" charset="-127"/>
              </a:rPr>
              <a:t>”</a:t>
            </a:r>
            <a:r>
              <a:rPr lang="en-US" altLang="ko-KR" sz="2000" dirty="0">
                <a:ea typeface="굴림" pitchFamily="50" charset="-127"/>
              </a:rPr>
              <a:t> level</a:t>
            </a:r>
          </a:p>
          <a:p>
            <a:pPr marL="625475" lvl="1" indent="-263525"/>
            <a:r>
              <a:rPr lang="en-US" altLang="ko-KR" sz="2000" i="1" dirty="0">
                <a:ea typeface="굴림" pitchFamily="50" charset="-127"/>
              </a:rPr>
              <a:t>OR gates</a:t>
            </a:r>
            <a:r>
              <a:rPr lang="en-US" altLang="ko-KR" sz="2000" dirty="0">
                <a:ea typeface="굴림" pitchFamily="50" charset="-127"/>
              </a:rPr>
              <a:t> at the first level</a:t>
            </a:r>
          </a:p>
          <a:p>
            <a:pPr marL="625475" lvl="1" indent="-263525"/>
            <a:r>
              <a:rPr lang="en-US" altLang="ko-KR" sz="2000" dirty="0">
                <a:ea typeface="굴림" pitchFamily="50" charset="-127"/>
              </a:rPr>
              <a:t>a single </a:t>
            </a:r>
            <a:r>
              <a:rPr lang="en-US" altLang="ko-KR" sz="2000" i="1" dirty="0">
                <a:ea typeface="굴림" pitchFamily="50" charset="-127"/>
              </a:rPr>
              <a:t>AND gate</a:t>
            </a:r>
            <a:r>
              <a:rPr lang="en-US" altLang="ko-KR" sz="2000" dirty="0">
                <a:ea typeface="굴림" pitchFamily="50" charset="-127"/>
              </a:rPr>
              <a:t> at the second level</a:t>
            </a:r>
          </a:p>
          <a:p>
            <a:pPr marL="342900" indent="-342900"/>
            <a:r>
              <a:rPr lang="en-US" altLang="ko-KR" sz="2400" dirty="0">
                <a:ea typeface="굴림" pitchFamily="50" charset="-127"/>
              </a:rPr>
              <a:t>Compare this with sums of products</a:t>
            </a:r>
          </a:p>
        </p:txBody>
      </p:sp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1259632" y="2846263"/>
            <a:ext cx="3311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ko-KR" sz="1800" dirty="0">
                <a:solidFill>
                  <a:schemeClr val="accent2"/>
                </a:solidFill>
                <a:latin typeface="Comic Sans MS" pitchFamily="66" charset="0"/>
              </a:rPr>
              <a:t>f(</a:t>
            </a:r>
            <a:r>
              <a:rPr lang="en-US" altLang="ko-KR" sz="1800" dirty="0" err="1">
                <a:solidFill>
                  <a:schemeClr val="accent2"/>
                </a:solidFill>
                <a:latin typeface="Comic Sans MS" pitchFamily="66" charset="0"/>
              </a:rPr>
              <a:t>x,y,z</a:t>
            </a:r>
            <a:r>
              <a:rPr lang="en-US" altLang="ko-KR" sz="1800" dirty="0">
                <a:solidFill>
                  <a:schemeClr val="accent2"/>
                </a:solidFill>
                <a:latin typeface="Comic Sans MS" pitchFamily="66" charset="0"/>
              </a:rPr>
              <a:t>) = y’ (x’ + y + z’) (x + z)</a:t>
            </a:r>
          </a:p>
        </p:txBody>
      </p:sp>
      <p:graphicFrame>
        <p:nvGraphicFramePr>
          <p:cNvPr id="1280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16085"/>
              </p:ext>
            </p:extLst>
          </p:nvPr>
        </p:nvGraphicFramePr>
        <p:xfrm>
          <a:off x="6224339" y="4263355"/>
          <a:ext cx="2524125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Bitmap Image" r:id="rId3" imgW="2523810" imgH="1685714" progId="Paint.Picture">
                  <p:embed/>
                </p:oleObj>
              </mc:Choice>
              <mc:Fallback>
                <p:oleObj name="Bitmap Image" r:id="rId3" imgW="2523810" imgH="168571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339" y="4263355"/>
                        <a:ext cx="2524125" cy="168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5929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0E49-53B3-47F4-AB63-21A94AEB0E2B}" type="slidenum">
              <a:rPr lang="en-US" altLang="ko-KR"/>
              <a:pPr/>
              <a:t>25</a:t>
            </a:fld>
            <a:endParaRPr lang="en-US" altLang="ko-KR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Standard Forms</a:t>
            </a:r>
          </a:p>
        </p:txBody>
      </p:sp>
      <p:pic>
        <p:nvPicPr>
          <p:cNvPr id="140292" name="Picture 4" descr="AACFLMR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628800"/>
            <a:ext cx="8537575" cy="26400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3348038" y="5516563"/>
            <a:ext cx="2595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Arial" charset="0"/>
              </a:rPr>
              <a:t>Delay through gates !</a:t>
            </a:r>
          </a:p>
        </p:txBody>
      </p:sp>
    </p:spTree>
    <p:extLst>
      <p:ext uri="{BB962C8B-B14F-4D97-AF65-F5344CB8AC3E}">
        <p14:creationId xmlns:p14="http://schemas.microsoft.com/office/powerpoint/2010/main" val="107275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5B74D-0526-4CD9-B625-59211E50C8C7}" type="slidenum">
              <a:rPr lang="en-US" altLang="ko-KR"/>
              <a:pPr/>
              <a:t>26</a:t>
            </a:fld>
            <a:endParaRPr lang="en-US" altLang="ko-KR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Other Logic Operations</a:t>
            </a:r>
          </a:p>
        </p:txBody>
      </p:sp>
      <p:graphicFrame>
        <p:nvGraphicFramePr>
          <p:cNvPr id="1423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607615"/>
              </p:ext>
            </p:extLst>
          </p:nvPr>
        </p:nvGraphicFramePr>
        <p:xfrm>
          <a:off x="251520" y="1916832"/>
          <a:ext cx="8496300" cy="22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Image" r:id="rId3" imgW="4311405" imgH="1120000" progId="Photoshop.Image.6">
                  <p:embed/>
                </p:oleObj>
              </mc:Choice>
              <mc:Fallback>
                <p:oleObj name="Image" r:id="rId3" imgW="4311405" imgH="11200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916832"/>
                        <a:ext cx="8496300" cy="220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923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863FB-4902-4EE3-9704-6AFCDBDD86EA}" type="slidenum">
              <a:rPr lang="en-US" altLang="ko-KR"/>
              <a:pPr/>
              <a:t>27</a:t>
            </a:fld>
            <a:endParaRPr lang="en-US" altLang="ko-KR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Other Logic Operations (2)</a:t>
            </a:r>
          </a:p>
        </p:txBody>
      </p:sp>
      <p:graphicFrame>
        <p:nvGraphicFramePr>
          <p:cNvPr id="144388" name="Object 4"/>
          <p:cNvGraphicFramePr>
            <a:graphicFrameLocks noChangeAspect="1"/>
          </p:cNvGraphicFramePr>
          <p:nvPr/>
        </p:nvGraphicFramePr>
        <p:xfrm>
          <a:off x="684213" y="1412875"/>
          <a:ext cx="7848600" cy="507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Image" r:id="rId3" imgW="13447619" imgH="8698413" progId="Photoshop.Image.6">
                  <p:embed/>
                </p:oleObj>
              </mc:Choice>
              <mc:Fallback>
                <p:oleObj name="Image" r:id="rId3" imgW="13447619" imgH="8698413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412875"/>
                        <a:ext cx="7848600" cy="507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89" name="Rectangle 5"/>
          <p:cNvSpPr>
            <a:spLocks noChangeArrowheads="1"/>
          </p:cNvSpPr>
          <p:nvPr/>
        </p:nvSpPr>
        <p:spPr bwMode="auto">
          <a:xfrm>
            <a:off x="827088" y="3860800"/>
            <a:ext cx="7632700" cy="288925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390" name="Rectangle 6"/>
          <p:cNvSpPr>
            <a:spLocks noChangeArrowheads="1"/>
          </p:cNvSpPr>
          <p:nvPr/>
        </p:nvSpPr>
        <p:spPr bwMode="auto">
          <a:xfrm>
            <a:off x="827088" y="4364038"/>
            <a:ext cx="7632700" cy="217487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391" name="Rectangle 7"/>
          <p:cNvSpPr>
            <a:spLocks noChangeArrowheads="1"/>
          </p:cNvSpPr>
          <p:nvPr/>
        </p:nvSpPr>
        <p:spPr bwMode="auto">
          <a:xfrm>
            <a:off x="827088" y="4652963"/>
            <a:ext cx="7632700" cy="2159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392" name="Rectangle 8"/>
          <p:cNvSpPr>
            <a:spLocks noChangeArrowheads="1"/>
          </p:cNvSpPr>
          <p:nvPr/>
        </p:nvSpPr>
        <p:spPr bwMode="auto">
          <a:xfrm>
            <a:off x="827088" y="5805488"/>
            <a:ext cx="7632700" cy="288925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7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D53EDE-BE9A-41E7-92DB-D93C32360FAE}" type="slidenum">
              <a:rPr lang="en-US" altLang="ko-KR"/>
              <a:pPr/>
              <a:t>28</a:t>
            </a:fld>
            <a:endParaRPr lang="en-US" altLang="ko-KR"/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Digital Logic Gates</a:t>
            </a:r>
          </a:p>
        </p:txBody>
      </p:sp>
      <p:graphicFrame>
        <p:nvGraphicFramePr>
          <p:cNvPr id="149511" name="Object 7"/>
          <p:cNvGraphicFramePr>
            <a:graphicFrameLocks noChangeAspect="1"/>
          </p:cNvGraphicFramePr>
          <p:nvPr/>
        </p:nvGraphicFramePr>
        <p:xfrm>
          <a:off x="1763713" y="1412875"/>
          <a:ext cx="5932487" cy="488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Image" r:id="rId3" imgW="4711111" imgH="3580952" progId="Photoshop.Image.6">
                  <p:embed/>
                </p:oleObj>
              </mc:Choice>
              <mc:Fallback>
                <p:oleObj name="Image" r:id="rId3" imgW="4711111" imgH="3580952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412875"/>
                        <a:ext cx="5932487" cy="488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083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B08C-AD33-4269-9BB0-B2E24B09A039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Digital Logic Gates (2)</a:t>
            </a:r>
          </a:p>
        </p:txBody>
      </p:sp>
      <p:graphicFrame>
        <p:nvGraphicFramePr>
          <p:cNvPr id="150535" name="Object 7"/>
          <p:cNvGraphicFramePr>
            <a:graphicFrameLocks noChangeAspect="1"/>
          </p:cNvGraphicFramePr>
          <p:nvPr/>
        </p:nvGraphicFramePr>
        <p:xfrm>
          <a:off x="1692275" y="1412875"/>
          <a:ext cx="6102350" cy="501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Image" r:id="rId3" imgW="4685714" imgH="3847619" progId="Photoshop.Image.6">
                  <p:embed/>
                </p:oleObj>
              </mc:Choice>
              <mc:Fallback>
                <p:oleObj name="Image" r:id="rId3" imgW="4685714" imgH="3847619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412875"/>
                        <a:ext cx="6102350" cy="501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957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3DEA0-2A36-46FD-9571-4781EF8F19C8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Basic Definitions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Postulates (axioms) of mathematical system</a:t>
            </a:r>
          </a:p>
          <a:p>
            <a:pPr lvl="1"/>
            <a:r>
              <a:rPr lang="en-US" altLang="ko-KR" dirty="0" smtClean="0">
                <a:ea typeface="굴림" pitchFamily="50" charset="-127"/>
              </a:rPr>
              <a:t>Closure : </a:t>
            </a:r>
            <a:r>
              <a:rPr lang="en-US" altLang="ko-KR" dirty="0"/>
              <a:t>A set S is </a:t>
            </a:r>
            <a:r>
              <a:rPr lang="en-US" altLang="ko-KR" dirty="0">
                <a:solidFill>
                  <a:srgbClr val="FF0000"/>
                </a:solidFill>
              </a:rPr>
              <a:t>closed</a:t>
            </a:r>
            <a:r>
              <a:rPr lang="en-US" altLang="ko-KR" dirty="0"/>
              <a:t> with respect to a binary operator if, for every pair of elements of S, the binary operator specifies a rule for obtaining a unique elements of S.</a:t>
            </a:r>
            <a:endParaRPr lang="en-US" altLang="ko-KR" dirty="0">
              <a:ea typeface="굴림" pitchFamily="50" charset="-127"/>
            </a:endParaRPr>
          </a:p>
          <a:p>
            <a:pPr lvl="1"/>
            <a:r>
              <a:rPr lang="en-US" altLang="ko-KR" dirty="0">
                <a:ea typeface="굴림" pitchFamily="50" charset="-127"/>
              </a:rPr>
              <a:t>Associative law 	(x*y)*z = x*(y*z) for all x, y, z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 </a:t>
            </a:r>
            <a:r>
              <a:rPr lang="en-US" altLang="ko-KR" dirty="0">
                <a:ea typeface="굴림" pitchFamily="50" charset="-127"/>
              </a:rPr>
              <a:t>S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Commutative law	x*y = y*x for all x, y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 </a:t>
            </a:r>
            <a:r>
              <a:rPr lang="en-US" altLang="ko-KR" dirty="0">
                <a:ea typeface="굴림" pitchFamily="50" charset="-127"/>
              </a:rPr>
              <a:t>S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Identity element	e*x = x*e = x for every x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 </a:t>
            </a:r>
            <a:r>
              <a:rPr lang="en-US" altLang="ko-KR" dirty="0">
                <a:ea typeface="굴림" pitchFamily="50" charset="-127"/>
              </a:rPr>
              <a:t>S 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Inverse		</a:t>
            </a:r>
            <a:r>
              <a:rPr lang="en-US" altLang="ko-KR" dirty="0" smtClean="0">
                <a:ea typeface="굴림" pitchFamily="50" charset="-127"/>
              </a:rPr>
              <a:t>	x*y </a:t>
            </a:r>
            <a:r>
              <a:rPr lang="en-US" altLang="ko-KR" dirty="0">
                <a:ea typeface="굴림" pitchFamily="50" charset="-127"/>
              </a:rPr>
              <a:t>= e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Distributive </a:t>
            </a:r>
            <a:r>
              <a:rPr lang="en-US" altLang="ko-KR" dirty="0" smtClean="0">
                <a:ea typeface="굴림" pitchFamily="50" charset="-127"/>
              </a:rPr>
              <a:t>law	</a:t>
            </a:r>
            <a:r>
              <a:rPr lang="en-US" altLang="ko-KR" dirty="0">
                <a:ea typeface="굴림" pitchFamily="50" charset="-127"/>
              </a:rPr>
              <a:t>	x*(</a:t>
            </a:r>
            <a:r>
              <a:rPr lang="en-US" altLang="ko-KR" dirty="0" err="1">
                <a:ea typeface="굴림" pitchFamily="50" charset="-127"/>
              </a:rPr>
              <a:t>y</a:t>
            </a:r>
            <a:r>
              <a:rPr lang="en-US" altLang="ko-KR" dirty="0" err="1">
                <a:ea typeface="굴림" pitchFamily="50" charset="-127"/>
                <a:sym typeface="Symbol" pitchFamily="18" charset="2"/>
              </a:rPr>
              <a:t></a:t>
            </a:r>
            <a:r>
              <a:rPr lang="en-US" altLang="ko-KR" dirty="0" err="1">
                <a:ea typeface="굴림" pitchFamily="50" charset="-127"/>
              </a:rPr>
              <a:t>z</a:t>
            </a:r>
            <a:r>
              <a:rPr lang="en-US" altLang="ko-KR" dirty="0">
                <a:ea typeface="굴림" pitchFamily="50" charset="-127"/>
              </a:rPr>
              <a:t>) = (x*y)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</a:t>
            </a:r>
            <a:r>
              <a:rPr lang="en-US" altLang="ko-KR" dirty="0">
                <a:ea typeface="굴림" pitchFamily="50" charset="-127"/>
              </a:rPr>
              <a:t>(x*z)</a:t>
            </a:r>
          </a:p>
          <a:p>
            <a:pPr lvl="1"/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45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41" name="Rectangle 9"/>
          <p:cNvSpPr>
            <a:spLocks noGrp="1" noChangeArrowheads="1"/>
          </p:cNvSpPr>
          <p:nvPr>
            <p:ph type="title"/>
          </p:nvPr>
        </p:nvSpPr>
        <p:spPr>
          <a:xfrm>
            <a:off x="1079500" y="44625"/>
            <a:ext cx="7766050" cy="936104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Extension to Multiple Inputs</a:t>
            </a:r>
          </a:p>
        </p:txBody>
      </p:sp>
      <p:pic>
        <p:nvPicPr>
          <p:cNvPr id="172036" name="Picture 4" descr="AACFLMT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2636838"/>
            <a:ext cx="6840537" cy="3708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2042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1196752"/>
            <a:ext cx="6223000" cy="1809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Difficulty</a:t>
            </a:r>
          </a:p>
          <a:p>
            <a:pPr lvl="1"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Not associative for NAND and NOR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ko-KR" dirty="0">
                <a:ea typeface="굴림" pitchFamily="50" charset="-127"/>
                <a:sym typeface="Wingdings" pitchFamily="2" charset="2"/>
              </a:rPr>
              <a:t> </a:t>
            </a:r>
            <a:r>
              <a:rPr lang="en-US" altLang="ko-KR" dirty="0">
                <a:ea typeface="굴림" pitchFamily="50" charset="-127"/>
              </a:rPr>
              <a:t>(</a:t>
            </a:r>
            <a:r>
              <a:rPr lang="en-US" altLang="ko-KR" dirty="0" err="1">
                <a:ea typeface="굴림" pitchFamily="50" charset="-127"/>
              </a:rPr>
              <a:t>x↓y</a:t>
            </a:r>
            <a:r>
              <a:rPr lang="en-US" altLang="ko-KR" dirty="0">
                <a:ea typeface="굴림" pitchFamily="50" charset="-127"/>
              </a:rPr>
              <a:t>)↓</a:t>
            </a:r>
            <a:r>
              <a:rPr lang="en-US" altLang="ko-KR" dirty="0" err="1">
                <a:ea typeface="굴림" pitchFamily="50" charset="-127"/>
              </a:rPr>
              <a:t>z≠x</a:t>
            </a:r>
            <a:r>
              <a:rPr lang="en-US" altLang="ko-KR" dirty="0">
                <a:ea typeface="굴림" pitchFamily="50" charset="-127"/>
              </a:rPr>
              <a:t>↓(</a:t>
            </a:r>
            <a:r>
              <a:rPr lang="en-US" altLang="ko-KR" dirty="0" err="1">
                <a:ea typeface="굴림" pitchFamily="50" charset="-127"/>
              </a:rPr>
              <a:t>y↓z</a:t>
            </a:r>
            <a:r>
              <a:rPr lang="en-US" altLang="ko-KR" dirty="0">
                <a:ea typeface="굴림" pitchFamily="50" charset="-127"/>
              </a:rPr>
              <a:t>) </a:t>
            </a:r>
          </a:p>
          <a:p>
            <a:pPr lvl="2"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(</a:t>
            </a:r>
            <a:r>
              <a:rPr lang="en-US" altLang="ko-KR" dirty="0" err="1">
                <a:ea typeface="굴림" pitchFamily="50" charset="-127"/>
              </a:rPr>
              <a:t>x↓y</a:t>
            </a:r>
            <a:r>
              <a:rPr lang="en-US" altLang="ko-KR" dirty="0">
                <a:ea typeface="굴림" pitchFamily="50" charset="-127"/>
              </a:rPr>
              <a:t>)↓z= [(</a:t>
            </a:r>
            <a:r>
              <a:rPr lang="en-US" altLang="ko-KR" dirty="0" err="1">
                <a:ea typeface="굴림" pitchFamily="50" charset="-127"/>
              </a:rPr>
              <a:t>x+y</a:t>
            </a:r>
            <a:r>
              <a:rPr lang="en-US" altLang="ko-KR" dirty="0">
                <a:ea typeface="굴림" pitchFamily="50" charset="-127"/>
              </a:rPr>
              <a:t>)'+z]' = (</a:t>
            </a:r>
            <a:r>
              <a:rPr lang="en-US" altLang="ko-KR" dirty="0" err="1">
                <a:ea typeface="굴림" pitchFamily="50" charset="-127"/>
              </a:rPr>
              <a:t>x+y</a:t>
            </a:r>
            <a:r>
              <a:rPr lang="en-US" altLang="ko-KR" dirty="0">
                <a:ea typeface="굴림" pitchFamily="50" charset="-127"/>
              </a:rPr>
              <a:t>)z'= </a:t>
            </a:r>
            <a:r>
              <a:rPr lang="en-US" altLang="ko-KR" dirty="0" err="1">
                <a:ea typeface="굴림" pitchFamily="50" charset="-127"/>
              </a:rPr>
              <a:t>xz</a:t>
            </a:r>
            <a:r>
              <a:rPr lang="en-US" altLang="ko-KR" dirty="0">
                <a:ea typeface="굴림" pitchFamily="50" charset="-127"/>
              </a:rPr>
              <a:t>' + </a:t>
            </a:r>
            <a:r>
              <a:rPr lang="en-US" altLang="ko-KR" dirty="0" err="1">
                <a:ea typeface="굴림" pitchFamily="50" charset="-127"/>
              </a:rPr>
              <a:t>yz</a:t>
            </a:r>
            <a:r>
              <a:rPr lang="en-US" altLang="ko-KR" dirty="0">
                <a:ea typeface="굴림" pitchFamily="50" charset="-127"/>
              </a:rPr>
              <a:t>'</a:t>
            </a:r>
          </a:p>
          <a:p>
            <a:pPr lvl="2"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x↓(</a:t>
            </a:r>
            <a:r>
              <a:rPr lang="en-US" altLang="ko-KR" dirty="0" err="1">
                <a:ea typeface="굴림" pitchFamily="50" charset="-127"/>
              </a:rPr>
              <a:t>y↓z</a:t>
            </a:r>
            <a:r>
              <a:rPr lang="en-US" altLang="ko-KR" dirty="0">
                <a:ea typeface="굴림" pitchFamily="50" charset="-127"/>
              </a:rPr>
              <a:t>)= [x+(</a:t>
            </a:r>
            <a:r>
              <a:rPr lang="en-US" altLang="ko-KR" dirty="0" err="1">
                <a:ea typeface="굴림" pitchFamily="50" charset="-127"/>
              </a:rPr>
              <a:t>y+z</a:t>
            </a:r>
            <a:r>
              <a:rPr lang="en-US" altLang="ko-KR" dirty="0">
                <a:ea typeface="굴림" pitchFamily="50" charset="-127"/>
              </a:rPr>
              <a:t>)']' = x'(</a:t>
            </a:r>
            <a:r>
              <a:rPr lang="en-US" altLang="ko-KR" dirty="0" err="1">
                <a:ea typeface="굴림" pitchFamily="50" charset="-127"/>
              </a:rPr>
              <a:t>y+z</a:t>
            </a:r>
            <a:r>
              <a:rPr lang="en-US" altLang="ko-KR" dirty="0">
                <a:ea typeface="굴림" pitchFamily="50" charset="-127"/>
              </a:rPr>
              <a:t>)= </a:t>
            </a:r>
            <a:r>
              <a:rPr lang="en-US" altLang="ko-KR" dirty="0" err="1">
                <a:ea typeface="굴림" pitchFamily="50" charset="-127"/>
              </a:rPr>
              <a:t>x'y</a:t>
            </a:r>
            <a:r>
              <a:rPr lang="en-US" altLang="ko-KR" dirty="0">
                <a:ea typeface="굴림" pitchFamily="50" charset="-127"/>
              </a:rPr>
              <a:t> + </a:t>
            </a:r>
            <a:r>
              <a:rPr lang="en-US" altLang="ko-KR" dirty="0" err="1">
                <a:ea typeface="굴림" pitchFamily="50" charset="-127"/>
              </a:rPr>
              <a:t>x'z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172043" name="Text Box 11"/>
          <p:cNvSpPr txBox="1">
            <a:spLocks noChangeArrowheads="1"/>
          </p:cNvSpPr>
          <p:nvPr/>
        </p:nvSpPr>
        <p:spPr bwMode="auto">
          <a:xfrm>
            <a:off x="971550" y="3429000"/>
            <a:ext cx="2159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1800" b="1" i="1">
                <a:latin typeface="Times" pitchFamily="18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92852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Extension of Multiple Inputs</a:t>
            </a:r>
          </a:p>
        </p:txBody>
      </p:sp>
      <p:sp>
        <p:nvSpPr>
          <p:cNvPr id="176136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046733"/>
            <a:ext cx="4000500" cy="2454275"/>
          </a:xfrm>
        </p:spPr>
        <p:txBody>
          <a:bodyPr/>
          <a:lstStyle/>
          <a:p>
            <a:pPr lvl="1"/>
            <a:r>
              <a:rPr lang="en-US" altLang="ko-KR" dirty="0" err="1">
                <a:ea typeface="굴림" pitchFamily="50" charset="-127"/>
              </a:rPr>
              <a:t>x↓y↓z</a:t>
            </a:r>
            <a:r>
              <a:rPr lang="en-US" altLang="ko-KR" dirty="0">
                <a:ea typeface="굴림" pitchFamily="50" charset="-127"/>
              </a:rPr>
              <a:t>= (</a:t>
            </a:r>
            <a:r>
              <a:rPr lang="en-US" altLang="ko-KR" dirty="0" err="1">
                <a:ea typeface="굴림" pitchFamily="50" charset="-127"/>
              </a:rPr>
              <a:t>x+y+z</a:t>
            </a:r>
            <a:r>
              <a:rPr lang="en-US" altLang="ko-KR" dirty="0">
                <a:ea typeface="굴림" pitchFamily="50" charset="-127"/>
              </a:rPr>
              <a:t>)'</a:t>
            </a:r>
          </a:p>
          <a:p>
            <a:pPr lvl="1"/>
            <a:r>
              <a:rPr lang="en-US" altLang="ko-KR" dirty="0" err="1">
                <a:ea typeface="굴림" pitchFamily="50" charset="-127"/>
              </a:rPr>
              <a:t>x↑y↑z</a:t>
            </a:r>
            <a:r>
              <a:rPr lang="en-US" altLang="ko-KR" dirty="0">
                <a:ea typeface="굴림" pitchFamily="50" charset="-127"/>
              </a:rPr>
              <a:t>= (xyz)'</a:t>
            </a:r>
          </a:p>
        </p:txBody>
      </p:sp>
      <p:pic>
        <p:nvPicPr>
          <p:cNvPr id="176132" name="Picture 4" descr="AACFLMU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2349500"/>
            <a:ext cx="6985000" cy="40465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61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7F9BE-6217-4B49-8690-52E9B28542E2}" type="slidenum">
              <a:rPr lang="en-US" altLang="ko-KR"/>
              <a:pPr/>
              <a:t>32</a:t>
            </a:fld>
            <a:endParaRPr lang="en-US" altLang="ko-KR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Exclusive-OR</a:t>
            </a:r>
          </a:p>
        </p:txBody>
      </p:sp>
      <p:pic>
        <p:nvPicPr>
          <p:cNvPr id="163844" name="Picture 4" descr="AACFLMV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916113"/>
            <a:ext cx="8435975" cy="3771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951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DA7C9-32B1-4D71-9F1C-F5CA73BDC216}" type="slidenum">
              <a:rPr lang="en-US" altLang="ko-KR"/>
              <a:pPr/>
              <a:t>33</a:t>
            </a:fld>
            <a:endParaRPr lang="en-US" altLang="ko-KR"/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Positive and Negative Logic</a:t>
            </a:r>
          </a:p>
        </p:txBody>
      </p:sp>
      <p:pic>
        <p:nvPicPr>
          <p:cNvPr id="165892" name="Picture 4" descr="AACFLMW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738" y="2311400"/>
            <a:ext cx="8537575" cy="3311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45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FBE88-B286-4C22-8809-A5C6280D58E4}" type="slidenum">
              <a:rPr lang="en-US" altLang="ko-KR"/>
              <a:pPr/>
              <a:t>34</a:t>
            </a:fld>
            <a:endParaRPr lang="en-US" altLang="ko-KR"/>
          </a:p>
        </p:txBody>
      </p:sp>
      <p:pic>
        <p:nvPicPr>
          <p:cNvPr id="167940" name="Picture 4" descr="02-10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175" y="188913"/>
            <a:ext cx="5368925" cy="6335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03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0225-A4C9-4B3D-A63F-D0BE7ADC2AE4}" type="slidenum">
              <a:rPr lang="en-US" altLang="ko-KR"/>
              <a:pPr/>
              <a:t>35</a:t>
            </a:fld>
            <a:endParaRPr lang="en-US" altLang="ko-KR"/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Integrated Circuits (IC)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000">
                <a:ea typeface="굴림" pitchFamily="50" charset="-127"/>
              </a:rPr>
              <a:t>Levels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SSI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MSI: 10~1,000 gates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LSI: thousands of gates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VLSI: hundreds thousands of gates</a:t>
            </a:r>
          </a:p>
          <a:p>
            <a:pPr>
              <a:lnSpc>
                <a:spcPct val="80000"/>
              </a:lnSpc>
            </a:pPr>
            <a:r>
              <a:rPr lang="en-US" altLang="ko-KR" sz="2000">
                <a:ea typeface="굴림" pitchFamily="50" charset="-127"/>
              </a:rPr>
              <a:t>Digital Logic Families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TTL: transistor-transistor logic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ECL: emitter-coupled logic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MOS: Metal-oxide semiconductor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CMOS	: Complementary metal-oxide semiconductor</a:t>
            </a:r>
          </a:p>
          <a:p>
            <a:pPr>
              <a:lnSpc>
                <a:spcPct val="80000"/>
              </a:lnSpc>
            </a:pPr>
            <a:r>
              <a:rPr lang="en-US" altLang="ko-KR" sz="2000">
                <a:ea typeface="굴림" pitchFamily="50" charset="-127"/>
              </a:rPr>
              <a:t>References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Fan-out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Fan-in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Power dissipation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Propagation delay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굴림" pitchFamily="50" charset="-127"/>
              </a:rPr>
              <a:t>Noise margin</a:t>
            </a:r>
          </a:p>
        </p:txBody>
      </p:sp>
    </p:spTree>
    <p:extLst>
      <p:ext uri="{BB962C8B-B14F-4D97-AF65-F5344CB8AC3E}">
        <p14:creationId xmlns:p14="http://schemas.microsoft.com/office/powerpoint/2010/main" val="225884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B9FF9-597A-4AE8-91CE-04515E7A57E3}" type="slidenum">
              <a:rPr lang="en-US" altLang="ko-KR"/>
              <a:pPr/>
              <a:t>36</a:t>
            </a:fld>
            <a:endParaRPr lang="en-US" altLang="ko-KR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ko-KR">
                <a:ea typeface="굴림" pitchFamily="50" charset="-127"/>
              </a:rPr>
              <a:t>Summary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 marL="342900" indent="-342900">
              <a:spcBef>
                <a:spcPct val="550000"/>
              </a:spcBef>
            </a:pPr>
            <a:r>
              <a:rPr lang="en-US" altLang="ko-KR">
                <a:ea typeface="굴림" pitchFamily="50" charset="-127"/>
              </a:rPr>
              <a:t>So far:</a:t>
            </a:r>
          </a:p>
          <a:p>
            <a:pPr marL="742950" lvl="1" indent="-285750"/>
            <a:r>
              <a:rPr lang="en-US" altLang="ko-KR">
                <a:ea typeface="굴림" pitchFamily="50" charset="-127"/>
              </a:rPr>
              <a:t>A bunch of Boolean algebra trickery for simplifying expressions and circuits</a:t>
            </a:r>
          </a:p>
          <a:p>
            <a:pPr marL="742950" lvl="1" indent="-285750"/>
            <a:r>
              <a:rPr lang="en-US" altLang="ko-KR">
                <a:ea typeface="굴림" pitchFamily="50" charset="-127"/>
              </a:rPr>
              <a:t>The algebra guarantees us that the simplified circuit is </a:t>
            </a:r>
            <a:r>
              <a:rPr lang="en-US" altLang="ko-KR" i="1">
                <a:ea typeface="굴림" pitchFamily="50" charset="-127"/>
              </a:rPr>
              <a:t>equivalent</a:t>
            </a:r>
            <a:r>
              <a:rPr lang="en-US" altLang="ko-KR">
                <a:ea typeface="굴림" pitchFamily="50" charset="-127"/>
              </a:rPr>
              <a:t> to the original one</a:t>
            </a:r>
          </a:p>
          <a:p>
            <a:pPr marL="742950" lvl="1" indent="-285750"/>
            <a:r>
              <a:rPr lang="en-US" altLang="ko-KR">
                <a:ea typeface="굴림" pitchFamily="50" charset="-127"/>
              </a:rPr>
              <a:t>Introducing some standard forms and terminology</a:t>
            </a:r>
          </a:p>
          <a:p>
            <a:pPr marL="342900" indent="-342900"/>
            <a:r>
              <a:rPr lang="en-US" altLang="ko-KR">
                <a:ea typeface="굴림" pitchFamily="50" charset="-127"/>
              </a:rPr>
              <a:t>Next:</a:t>
            </a:r>
          </a:p>
          <a:p>
            <a:pPr marL="742950" lvl="1" indent="-285750"/>
            <a:r>
              <a:rPr lang="en-US" altLang="ko-KR">
                <a:ea typeface="굴림" pitchFamily="50" charset="-127"/>
              </a:rPr>
              <a:t>An alternative simplification method</a:t>
            </a:r>
          </a:p>
          <a:p>
            <a:pPr marL="742950" lvl="1" indent="-285750"/>
            <a:r>
              <a:rPr lang="en-US" altLang="ko-KR">
                <a:ea typeface="굴림" pitchFamily="50" charset="-127"/>
              </a:rPr>
              <a:t>We</a:t>
            </a:r>
            <a:r>
              <a:rPr lang="en-US" altLang="ko-KR">
                <a:latin typeface="Comic Sans MS"/>
                <a:ea typeface="굴림" pitchFamily="50" charset="-127"/>
              </a:rPr>
              <a:t>’</a:t>
            </a:r>
            <a:r>
              <a:rPr lang="en-US" altLang="ko-KR">
                <a:ea typeface="굴림" pitchFamily="50" charset="-127"/>
              </a:rPr>
              <a:t>ll start using all this stuff to build and analyze bigger, more useful, circuits</a:t>
            </a:r>
          </a:p>
          <a:p>
            <a:pPr marL="342900" indent="-342900"/>
            <a:endParaRPr lang="en-US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38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D16B1-A922-42AC-A436-1D3B4616FDCA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Axiomatic Definition of Boolean Algebra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Huntington Postulates</a:t>
            </a:r>
          </a:p>
          <a:p>
            <a:pPr marL="1085850" lvl="1" indent="-457200">
              <a:lnSpc>
                <a:spcPct val="90000"/>
              </a:lnSpc>
              <a:buFontTx/>
              <a:buAutoNum type="arabicPeriod"/>
            </a:pPr>
            <a:r>
              <a:rPr lang="en-US" altLang="ko-KR" dirty="0">
                <a:ea typeface="굴림" pitchFamily="50" charset="-127"/>
              </a:rPr>
              <a:t>(a) Closure with respect to the operator +</a:t>
            </a:r>
          </a:p>
          <a:p>
            <a:pPr marL="1085850" lvl="1" indent="-457200">
              <a:lnSpc>
                <a:spcPct val="90000"/>
              </a:lnSpc>
              <a:buFontTx/>
              <a:buNone/>
            </a:pPr>
            <a:r>
              <a:rPr lang="en-US" altLang="ko-KR" dirty="0">
                <a:ea typeface="굴림" pitchFamily="50" charset="-127"/>
              </a:rPr>
              <a:t>	(b) Closure with respect to the operator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</a:t>
            </a:r>
            <a:endParaRPr lang="en-US" altLang="ko-KR" dirty="0">
              <a:ea typeface="굴림" pitchFamily="50" charset="-127"/>
            </a:endParaRPr>
          </a:p>
          <a:p>
            <a:pPr marL="1085850" lvl="1" indent="-457200">
              <a:lnSpc>
                <a:spcPct val="90000"/>
              </a:lnSpc>
              <a:buFontTx/>
              <a:buAutoNum type="arabicPeriod" startAt="2"/>
            </a:pPr>
            <a:r>
              <a:rPr lang="en-US" altLang="ko-KR" dirty="0">
                <a:ea typeface="굴림" pitchFamily="50" charset="-127"/>
              </a:rPr>
              <a:t>(a) An identity element with respect to the operator +, designed by 0: 0+x=x+0=x</a:t>
            </a:r>
          </a:p>
          <a:p>
            <a:pPr marL="1085850" lvl="1" indent="-457200">
              <a:lnSpc>
                <a:spcPct val="90000"/>
              </a:lnSpc>
              <a:buFontTx/>
              <a:buNone/>
            </a:pPr>
            <a:r>
              <a:rPr lang="en-US" altLang="ko-KR" dirty="0">
                <a:ea typeface="굴림" pitchFamily="50" charset="-127"/>
              </a:rPr>
              <a:t>	(b) An identity element with respect to the operator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</a:t>
            </a:r>
            <a:r>
              <a:rPr lang="en-US" altLang="ko-KR" dirty="0">
                <a:ea typeface="굴림" pitchFamily="50" charset="-127"/>
              </a:rPr>
              <a:t>, designed by 1: 1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</a:t>
            </a:r>
            <a:r>
              <a:rPr lang="en-US" altLang="ko-KR" dirty="0">
                <a:ea typeface="굴림" pitchFamily="50" charset="-127"/>
              </a:rPr>
              <a:t>x=x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</a:t>
            </a:r>
            <a:r>
              <a:rPr lang="en-US" altLang="ko-KR" dirty="0">
                <a:ea typeface="굴림" pitchFamily="50" charset="-127"/>
              </a:rPr>
              <a:t>1=x</a:t>
            </a:r>
          </a:p>
          <a:p>
            <a:pPr marL="1085850" lvl="1" indent="-457200">
              <a:lnSpc>
                <a:spcPct val="90000"/>
              </a:lnSpc>
              <a:buFontTx/>
              <a:buAutoNum type="arabicPeriod" startAt="3"/>
            </a:pPr>
            <a:r>
              <a:rPr lang="en-US" altLang="ko-KR" dirty="0">
                <a:ea typeface="굴림" pitchFamily="50" charset="-127"/>
              </a:rPr>
              <a:t>(a) commutative with respect to the operator +: </a:t>
            </a:r>
            <a:r>
              <a:rPr lang="en-US" altLang="ko-KR" dirty="0" err="1">
                <a:ea typeface="굴림" pitchFamily="50" charset="-127"/>
              </a:rPr>
              <a:t>x+y</a:t>
            </a:r>
            <a:r>
              <a:rPr lang="en-US" altLang="ko-KR" dirty="0">
                <a:ea typeface="굴림" pitchFamily="50" charset="-127"/>
              </a:rPr>
              <a:t> =</a:t>
            </a:r>
            <a:r>
              <a:rPr lang="en-US" altLang="ko-KR" dirty="0" err="1">
                <a:ea typeface="굴림" pitchFamily="50" charset="-127"/>
              </a:rPr>
              <a:t>y+x</a:t>
            </a:r>
            <a:endParaRPr lang="en-US" altLang="ko-KR" dirty="0">
              <a:ea typeface="굴림" pitchFamily="50" charset="-127"/>
            </a:endParaRPr>
          </a:p>
          <a:p>
            <a:pPr marL="1085850" lvl="1" indent="-457200">
              <a:lnSpc>
                <a:spcPct val="90000"/>
              </a:lnSpc>
              <a:buFontTx/>
              <a:buNone/>
            </a:pPr>
            <a:r>
              <a:rPr lang="en-US" altLang="ko-KR" dirty="0">
                <a:ea typeface="굴림" pitchFamily="50" charset="-127"/>
              </a:rPr>
              <a:t>	(b) commutative with respect to the operator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</a:t>
            </a:r>
            <a:r>
              <a:rPr lang="en-US" altLang="ko-KR" dirty="0">
                <a:ea typeface="굴림" pitchFamily="50" charset="-127"/>
              </a:rPr>
              <a:t> : x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</a:t>
            </a:r>
            <a:r>
              <a:rPr lang="en-US" altLang="ko-KR" dirty="0">
                <a:ea typeface="굴림" pitchFamily="50" charset="-127"/>
              </a:rPr>
              <a:t> y =</a:t>
            </a:r>
            <a:r>
              <a:rPr lang="en-US" altLang="ko-KR" dirty="0" err="1">
                <a:ea typeface="굴림" pitchFamily="50" charset="-127"/>
              </a:rPr>
              <a:t>y</a:t>
            </a:r>
            <a:r>
              <a:rPr lang="en-US" altLang="ko-KR" dirty="0" err="1">
                <a:ea typeface="굴림" pitchFamily="50" charset="-127"/>
                <a:sym typeface="Symbol" pitchFamily="18" charset="2"/>
              </a:rPr>
              <a:t></a:t>
            </a:r>
            <a:r>
              <a:rPr lang="en-US" altLang="ko-KR" dirty="0" err="1">
                <a:ea typeface="굴림" pitchFamily="50" charset="-127"/>
              </a:rPr>
              <a:t>x</a:t>
            </a:r>
            <a:endParaRPr lang="en-US" altLang="ko-KR" dirty="0">
              <a:ea typeface="굴림" pitchFamily="50" charset="-127"/>
            </a:endParaRPr>
          </a:p>
          <a:p>
            <a:pPr marL="1085850" lvl="1" indent="-457200">
              <a:lnSpc>
                <a:spcPct val="90000"/>
              </a:lnSpc>
              <a:buFontTx/>
              <a:buNone/>
            </a:pPr>
            <a:r>
              <a:rPr lang="en-US" altLang="ko-KR" dirty="0">
                <a:ea typeface="굴림" pitchFamily="50" charset="-127"/>
              </a:rPr>
              <a:t>4. 	(a)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 </a:t>
            </a:r>
            <a:r>
              <a:rPr lang="en-US" altLang="ko-KR" dirty="0">
                <a:ea typeface="굴림" pitchFamily="50" charset="-127"/>
              </a:rPr>
              <a:t>is distributive over +: x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 (y + z) = (x  y) + (x  z)</a:t>
            </a:r>
          </a:p>
          <a:p>
            <a:pPr marL="1085850" lvl="1" indent="-457200">
              <a:lnSpc>
                <a:spcPct val="90000"/>
              </a:lnSpc>
              <a:buFontTx/>
              <a:buNone/>
            </a:pPr>
            <a:r>
              <a:rPr lang="en-US" altLang="ko-KR" dirty="0">
                <a:ea typeface="굴림" pitchFamily="50" charset="-127"/>
              </a:rPr>
              <a:t>	(a) +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</a:t>
            </a:r>
            <a:r>
              <a:rPr lang="en-US" altLang="ko-KR" dirty="0">
                <a:ea typeface="굴림" pitchFamily="50" charset="-127"/>
              </a:rPr>
              <a:t>is distributive over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</a:t>
            </a:r>
            <a:r>
              <a:rPr lang="en-US" altLang="ko-KR" dirty="0">
                <a:ea typeface="굴림" pitchFamily="50" charset="-127"/>
              </a:rPr>
              <a:t>: x +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(y   z) = (x + y)   (x + z)</a:t>
            </a:r>
          </a:p>
          <a:p>
            <a:pPr marL="1085850" lvl="1" indent="-457200">
              <a:lnSpc>
                <a:spcPct val="90000"/>
              </a:lnSpc>
              <a:buFontTx/>
              <a:buAutoNum type="arabicPeriod" startAt="5"/>
            </a:pPr>
            <a:r>
              <a:rPr lang="en-US" altLang="ko-KR" dirty="0">
                <a:ea typeface="굴림" pitchFamily="50" charset="-127"/>
                <a:sym typeface="Symbol" pitchFamily="18" charset="2"/>
              </a:rPr>
              <a:t>For every element </a:t>
            </a:r>
            <a:r>
              <a:rPr lang="en-US" altLang="ko-KR" dirty="0">
                <a:ea typeface="굴림" pitchFamily="50" charset="-127"/>
              </a:rPr>
              <a:t>x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 </a:t>
            </a:r>
            <a:r>
              <a:rPr lang="en-US" altLang="ko-KR" dirty="0">
                <a:ea typeface="굴림" pitchFamily="50" charset="-127"/>
              </a:rPr>
              <a:t>B, there exists an element x</a:t>
            </a:r>
            <a:r>
              <a:rPr lang="en-US" altLang="ko-KR" dirty="0">
                <a:ea typeface="굴림" pitchFamily="50" charset="-127"/>
                <a:cs typeface="Arial" charset="0"/>
              </a:rPr>
              <a:t>′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 </a:t>
            </a:r>
            <a:r>
              <a:rPr lang="en-US" altLang="ko-KR" dirty="0">
                <a:ea typeface="굴림" pitchFamily="50" charset="-127"/>
              </a:rPr>
              <a:t>B (the complement of x) </a:t>
            </a:r>
            <a:r>
              <a:rPr lang="en-US" altLang="ko-KR" dirty="0" err="1">
                <a:ea typeface="굴림" pitchFamily="50" charset="-127"/>
              </a:rPr>
              <a:t>s.t.</a:t>
            </a:r>
            <a:r>
              <a:rPr lang="en-US" altLang="ko-KR" dirty="0">
                <a:ea typeface="굴림" pitchFamily="50" charset="-127"/>
              </a:rPr>
              <a:t> (a) x + x′ = 1 and (b) x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</a:t>
            </a:r>
            <a:r>
              <a:rPr lang="en-US" altLang="ko-KR" dirty="0">
                <a:ea typeface="굴림" pitchFamily="50" charset="-127"/>
              </a:rPr>
              <a:t> x′ = 0.</a:t>
            </a:r>
          </a:p>
          <a:p>
            <a:pPr marL="1085850" lvl="1" indent="-457200">
              <a:lnSpc>
                <a:spcPct val="90000"/>
              </a:lnSpc>
              <a:buFontTx/>
              <a:buAutoNum type="arabicPeriod" startAt="5"/>
            </a:pPr>
            <a:r>
              <a:rPr lang="en-US" altLang="ko-KR" dirty="0">
                <a:ea typeface="굴림" pitchFamily="50" charset="-127"/>
                <a:sym typeface="Symbol" pitchFamily="18" charset="2"/>
              </a:rPr>
              <a:t>There exists at least two elements x, y  </a:t>
            </a:r>
            <a:r>
              <a:rPr lang="en-US" altLang="ko-KR" dirty="0">
                <a:ea typeface="굴림" pitchFamily="50" charset="-127"/>
              </a:rPr>
              <a:t>B </a:t>
            </a:r>
            <a:r>
              <a:rPr lang="en-US" altLang="ko-KR" dirty="0" err="1">
                <a:ea typeface="굴림" pitchFamily="50" charset="-127"/>
              </a:rPr>
              <a:t>s.t.</a:t>
            </a:r>
            <a:r>
              <a:rPr lang="en-US" altLang="ko-KR" dirty="0">
                <a:ea typeface="굴림" pitchFamily="50" charset="-127"/>
              </a:rPr>
              <a:t> x ≠ y.</a:t>
            </a:r>
            <a:endParaRPr lang="en-US" altLang="ko-KR" dirty="0">
              <a:ea typeface="굴림" pitchFamily="50" charset="-127"/>
              <a:sym typeface="Symbol" pitchFamily="18" charset="2"/>
            </a:endParaRPr>
          </a:p>
          <a:p>
            <a:pPr marL="1085850" lvl="1" indent="-457200">
              <a:lnSpc>
                <a:spcPct val="90000"/>
              </a:lnSpc>
              <a:buFontTx/>
              <a:buNone/>
            </a:pPr>
            <a:endParaRPr lang="en-US" altLang="ko-KR" dirty="0">
              <a:ea typeface="굴림" pitchFamily="50" charset="-127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962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8F7E-2693-4538-A18E-F48B571D04BA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굴림" pitchFamily="50" charset="-127"/>
              </a:rPr>
              <a:t>Differences between Boolean and Ordinary Algebra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Huntington postulates do not include the associative law. </a:t>
            </a:r>
            <a:r>
              <a:rPr lang="en-US" altLang="ko-KR" dirty="0">
                <a:ea typeface="굴림" pitchFamily="50" charset="-127"/>
                <a:sym typeface="Wingdings" pitchFamily="2" charset="2"/>
              </a:rPr>
              <a:t> this law holds for Boolean algebra.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The distributive law of +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</a:t>
            </a:r>
            <a:r>
              <a:rPr lang="en-US" altLang="ko-KR" dirty="0">
                <a:ea typeface="굴림" pitchFamily="50" charset="-127"/>
              </a:rPr>
              <a:t>over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 is valid for Boolean algebra, not for ordinary algebra.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  <a:sym typeface="Symbol" pitchFamily="18" charset="2"/>
              </a:rPr>
              <a:t>Boolean algebra does not have additive or multiplicative inverse.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  <a:sym typeface="Symbol" pitchFamily="18" charset="2"/>
              </a:rPr>
              <a:t>Complement is not available in ordinary algebra.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  <a:sym typeface="Symbol" pitchFamily="18" charset="2"/>
              </a:rPr>
              <a:t>Ordinary algebra </a:t>
            </a:r>
            <a:r>
              <a:rPr lang="en-US" altLang="ko-KR" dirty="0">
                <a:ea typeface="굴림" pitchFamily="50" charset="-127"/>
                <a:sym typeface="Wingdings" pitchFamily="2" charset="2"/>
              </a:rPr>
              <a:t> real number: infinite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dirty="0">
                <a:ea typeface="굴림" pitchFamily="50" charset="-127"/>
                <a:sym typeface="Symbol" pitchFamily="18" charset="2"/>
              </a:rPr>
              <a:t>	Boolean algebra </a:t>
            </a:r>
            <a:r>
              <a:rPr lang="en-US" altLang="ko-KR" dirty="0">
                <a:ea typeface="굴림" pitchFamily="50" charset="-127"/>
                <a:sym typeface="Wingdings" pitchFamily="2" charset="2"/>
              </a:rPr>
              <a:t> only two value {0, 1}</a:t>
            </a:r>
            <a:endParaRPr lang="en-US" altLang="ko-KR" dirty="0">
              <a:ea typeface="굴림" pitchFamily="50" charset="-127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535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Two-valued Boolean Algebra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2738" y="3068960"/>
            <a:ext cx="8537575" cy="3455664"/>
          </a:xfrm>
        </p:spPr>
        <p:txBody>
          <a:bodyPr/>
          <a:lstStyle/>
          <a:p>
            <a:pPr marL="361950" indent="-361950">
              <a:lnSpc>
                <a:spcPct val="80000"/>
              </a:lnSpc>
            </a:pPr>
            <a:r>
              <a:rPr lang="en-US" altLang="ko-KR" sz="2000" dirty="0">
                <a:ea typeface="굴림" pitchFamily="50" charset="-127"/>
              </a:rPr>
              <a:t>Exactly same as the AND, OR, and NOT.</a:t>
            </a:r>
          </a:p>
          <a:p>
            <a:pPr marL="625475" lvl="1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Binary (two-argument) operator: AND, OR</a:t>
            </a:r>
          </a:p>
          <a:p>
            <a:pPr marL="625475" lvl="1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Unary (one-argument) operator: NOT</a:t>
            </a:r>
          </a:p>
          <a:p>
            <a:pPr marL="361950" indent="-361950">
              <a:lnSpc>
                <a:spcPct val="80000"/>
              </a:lnSpc>
            </a:pPr>
            <a:r>
              <a:rPr lang="en-US" altLang="ko-KR" sz="2000" dirty="0">
                <a:ea typeface="굴림" pitchFamily="50" charset="-127"/>
              </a:rPr>
              <a:t>Mush show that the Huntington postulates are valid for {0, 1}</a:t>
            </a:r>
          </a:p>
          <a:p>
            <a:pPr marL="625475" lvl="1" indent="-263525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Postulate1: Closure</a:t>
            </a:r>
          </a:p>
          <a:p>
            <a:pPr marL="625475" lvl="1" indent="-263525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Postulate2: From the tables, </a:t>
            </a:r>
          </a:p>
          <a:p>
            <a:pPr marL="625475" lvl="2" indent="-263525">
              <a:lnSpc>
                <a:spcPct val="80000"/>
              </a:lnSpc>
              <a:buFontTx/>
              <a:buAutoNum type="alphaLcParenBoth"/>
            </a:pPr>
            <a:r>
              <a:rPr lang="en-US" altLang="ko-KR" sz="1600" dirty="0">
                <a:ea typeface="굴림" pitchFamily="50" charset="-127"/>
              </a:rPr>
              <a:t>0+0=0 0+1=1+0=1;               </a:t>
            </a:r>
            <a:r>
              <a:rPr lang="en-US" altLang="ko-KR" sz="1600" dirty="0">
                <a:ea typeface="굴림" pitchFamily="50" charset="-127"/>
                <a:sym typeface="Wingdings" pitchFamily="2" charset="2"/>
              </a:rPr>
              <a:t> two identity element , 0 for + and 1 for</a:t>
            </a:r>
            <a:r>
              <a:rPr lang="en-US" altLang="ko-KR" sz="1600" dirty="0">
                <a:ea typeface="굴림" pitchFamily="50" charset="-127"/>
              </a:rPr>
              <a:t> ·</a:t>
            </a:r>
            <a:r>
              <a:rPr lang="en-US" altLang="ko-KR" sz="1600" dirty="0">
                <a:ea typeface="굴림" pitchFamily="50" charset="-127"/>
                <a:sym typeface="Wingdings" pitchFamily="2" charset="2"/>
              </a:rPr>
              <a:t> </a:t>
            </a:r>
            <a:endParaRPr lang="en-US" altLang="ko-KR" sz="1600" dirty="0">
              <a:ea typeface="굴림" pitchFamily="50" charset="-127"/>
            </a:endParaRPr>
          </a:p>
          <a:p>
            <a:pPr marL="625475" lvl="2" indent="-263525">
              <a:lnSpc>
                <a:spcPct val="80000"/>
              </a:lnSpc>
              <a:buFontTx/>
              <a:buAutoNum type="alphaLcParenBoth"/>
            </a:pPr>
            <a:r>
              <a:rPr lang="en-US" altLang="ko-KR" sz="1600" dirty="0">
                <a:ea typeface="굴림" pitchFamily="50" charset="-127"/>
              </a:rPr>
              <a:t>1 · 1 = 1 1 · 0 = 0 · 1 = 0</a:t>
            </a:r>
          </a:p>
          <a:p>
            <a:pPr marL="625475" lvl="1" indent="-263525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Postulate3: The commutative law is obvious.</a:t>
            </a:r>
          </a:p>
          <a:p>
            <a:pPr marL="625475" lvl="1" indent="-263525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Postulate4: The distributive law holds true for two operator: from the truth tables.</a:t>
            </a:r>
          </a:p>
          <a:p>
            <a:pPr marL="625475" lvl="1" indent="-263525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Postulate5: From the complement table</a:t>
            </a:r>
          </a:p>
          <a:p>
            <a:pPr marL="625475" lvl="1" indent="-263525">
              <a:lnSpc>
                <a:spcPct val="80000"/>
              </a:lnSpc>
            </a:pPr>
            <a:r>
              <a:rPr lang="en-US" altLang="ko-KR" sz="1800" dirty="0">
                <a:ea typeface="굴림" pitchFamily="50" charset="-127"/>
              </a:rPr>
              <a:t>Postulate6 is satisfied because only two values exist</a:t>
            </a:r>
            <a:r>
              <a:rPr lang="en-US" altLang="ko-KR" sz="1800" dirty="0" smtClean="0">
                <a:ea typeface="굴림" pitchFamily="50" charset="-127"/>
              </a:rPr>
              <a:t>.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5DEA-8114-45F6-B879-E8691A289B7F}" type="slidenum">
              <a:rPr lang="en-US" altLang="ko-KR" b="1" smtClean="0"/>
              <a:pPr>
                <a:defRPr/>
              </a:pPr>
              <a:t>6</a:t>
            </a:fld>
            <a:endParaRPr lang="en-US" altLang="ko-KR" b="1"/>
          </a:p>
        </p:txBody>
      </p:sp>
      <p:sp>
        <p:nvSpPr>
          <p:cNvPr id="5" name="Line 24"/>
          <p:cNvSpPr>
            <a:spLocks noChangeShapeType="1"/>
          </p:cNvSpPr>
          <p:nvPr/>
        </p:nvSpPr>
        <p:spPr bwMode="auto">
          <a:xfrm>
            <a:off x="6038850" y="1653952"/>
            <a:ext cx="981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1712913" y="1242789"/>
            <a:ext cx="1484312" cy="1616075"/>
            <a:chOff x="1079" y="1238"/>
            <a:chExt cx="935" cy="1018"/>
          </a:xfrm>
        </p:grpSpPr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1127" y="1238"/>
              <a:ext cx="887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9144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3716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8288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860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2000">
                  <a:latin typeface="Tahoma" pitchFamily="34" charset="0"/>
                </a:rPr>
                <a:t>x   y   x </a:t>
              </a:r>
              <a:r>
                <a:rPr lang="en-US" altLang="ko-KR" sz="2000">
                  <a:latin typeface="Century Gothic" pitchFamily="34" charset="0"/>
                </a:rPr>
                <a:t>·</a:t>
              </a:r>
              <a:r>
                <a:rPr lang="en-US" altLang="ko-KR" sz="2000">
                  <a:latin typeface="Tahoma" pitchFamily="34" charset="0"/>
                </a:rPr>
                <a:t> y</a:t>
              </a:r>
            </a:p>
            <a:p>
              <a:r>
                <a:rPr lang="en-US" altLang="ko-KR" sz="2000">
                  <a:latin typeface="Tahoma" pitchFamily="34" charset="0"/>
                </a:rPr>
                <a:t>0   0     0</a:t>
              </a:r>
            </a:p>
            <a:p>
              <a:r>
                <a:rPr lang="en-US" altLang="ko-KR" sz="2000">
                  <a:latin typeface="Tahoma" pitchFamily="34" charset="0"/>
                </a:rPr>
                <a:t>0   1     0</a:t>
              </a:r>
            </a:p>
            <a:p>
              <a:r>
                <a:rPr lang="en-US" altLang="ko-KR" sz="2000">
                  <a:latin typeface="Tahoma" pitchFamily="34" charset="0"/>
                </a:rPr>
                <a:t>1   0     0</a:t>
              </a:r>
            </a:p>
            <a:p>
              <a:r>
                <a:rPr lang="en-US" altLang="ko-KR" sz="2000">
                  <a:latin typeface="Tahoma" pitchFamily="34" charset="0"/>
                </a:rPr>
                <a:t>1   1     1 </a:t>
              </a:r>
            </a:p>
          </p:txBody>
        </p:sp>
        <p:sp>
          <p:nvSpPr>
            <p:cNvPr id="8" name="Line 22"/>
            <p:cNvSpPr>
              <a:spLocks noChangeShapeType="1"/>
            </p:cNvSpPr>
            <p:nvPr/>
          </p:nvSpPr>
          <p:spPr bwMode="auto">
            <a:xfrm>
              <a:off x="1079" y="1480"/>
              <a:ext cx="8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1565" y="1255"/>
              <a:ext cx="0" cy="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3924300" y="1242789"/>
            <a:ext cx="1584325" cy="1616075"/>
            <a:chOff x="2426" y="1236"/>
            <a:chExt cx="998" cy="1018"/>
          </a:xfrm>
        </p:grpSpPr>
        <p:sp>
          <p:nvSpPr>
            <p:cNvPr id="11" name="Text Box 20"/>
            <p:cNvSpPr txBox="1">
              <a:spLocks noChangeArrowheads="1"/>
            </p:cNvSpPr>
            <p:nvPr/>
          </p:nvSpPr>
          <p:spPr bwMode="auto">
            <a:xfrm>
              <a:off x="2474" y="1236"/>
              <a:ext cx="950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9144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3716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8288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860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2000">
                  <a:latin typeface="Tahoma" pitchFamily="34" charset="0"/>
                </a:rPr>
                <a:t>x   y   x + y</a:t>
              </a:r>
            </a:p>
            <a:p>
              <a:r>
                <a:rPr lang="en-US" altLang="ko-KR" sz="2000">
                  <a:latin typeface="Tahoma" pitchFamily="34" charset="0"/>
                </a:rPr>
                <a:t>0   0     0</a:t>
              </a:r>
            </a:p>
            <a:p>
              <a:r>
                <a:rPr lang="en-US" altLang="ko-KR" sz="2000">
                  <a:latin typeface="Tahoma" pitchFamily="34" charset="0"/>
                </a:rPr>
                <a:t>0   1     1</a:t>
              </a:r>
            </a:p>
            <a:p>
              <a:r>
                <a:rPr lang="en-US" altLang="ko-KR" sz="2000">
                  <a:latin typeface="Tahoma" pitchFamily="34" charset="0"/>
                </a:rPr>
                <a:t>1   0     1</a:t>
              </a:r>
            </a:p>
            <a:p>
              <a:r>
                <a:rPr lang="en-US" altLang="ko-KR" sz="2000">
                  <a:latin typeface="Tahoma" pitchFamily="34" charset="0"/>
                </a:rPr>
                <a:t>1    1    1 </a:t>
              </a: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>
              <a:off x="2426" y="1480"/>
              <a:ext cx="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2939" y="1253"/>
              <a:ext cx="0" cy="9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4" name="Group 29"/>
          <p:cNvGrpSpPr>
            <a:grpSpLocks/>
          </p:cNvGrpSpPr>
          <p:nvPr/>
        </p:nvGrpSpPr>
        <p:grpSpPr bwMode="auto">
          <a:xfrm>
            <a:off x="6237288" y="1242789"/>
            <a:ext cx="927100" cy="1009650"/>
            <a:chOff x="3748" y="1284"/>
            <a:chExt cx="584" cy="636"/>
          </a:xfrm>
        </p:grpSpPr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748" y="1284"/>
              <a:ext cx="5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9144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3716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8288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86000" indent="-457200" algn="l" latinLnBrk="1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2000">
                  <a:latin typeface="Tahoma" pitchFamily="34" charset="0"/>
                </a:rPr>
                <a:t>x     x</a:t>
              </a:r>
              <a:r>
                <a:rPr kumimoji="0" lang="en-US" altLang="ko-KR" sz="2000">
                  <a:latin typeface="Times New Roman" pitchFamily="18" charset="0"/>
                </a:rPr>
                <a:t>′</a:t>
              </a:r>
              <a:endParaRPr lang="en-US" altLang="ko-KR" sz="2000">
                <a:latin typeface="Tahoma" pitchFamily="34" charset="0"/>
              </a:endParaRPr>
            </a:p>
            <a:p>
              <a:r>
                <a:rPr lang="en-US" altLang="ko-KR" sz="2000">
                  <a:latin typeface="Tahoma" pitchFamily="34" charset="0"/>
                </a:rPr>
                <a:t>0     1</a:t>
              </a:r>
            </a:p>
            <a:p>
              <a:r>
                <a:rPr lang="en-US" altLang="ko-KR" sz="2000">
                  <a:latin typeface="Tahoma" pitchFamily="34" charset="0"/>
                </a:rPr>
                <a:t>1     0</a:t>
              </a:r>
            </a:p>
          </p:txBody>
        </p:sp>
        <p:sp>
          <p:nvSpPr>
            <p:cNvPr id="16" name="Line 27"/>
            <p:cNvSpPr>
              <a:spLocks noChangeShapeType="1"/>
            </p:cNvSpPr>
            <p:nvPr/>
          </p:nvSpPr>
          <p:spPr bwMode="auto">
            <a:xfrm>
              <a:off x="4046" y="134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7" name="Rectangle 28"/>
          <p:cNvSpPr>
            <a:spLocks noChangeArrowheads="1"/>
          </p:cNvSpPr>
          <p:nvPr/>
        </p:nvSpPr>
        <p:spPr bwMode="auto">
          <a:xfrm>
            <a:off x="1331913" y="1196752"/>
            <a:ext cx="6264275" cy="165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440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E3C94-51B7-4AD6-BECB-54E3CB70963A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굴림" pitchFamily="50" charset="-127"/>
              </a:rPr>
              <a:t>Basic Theorems and Properties </a:t>
            </a:r>
            <a:br>
              <a:rPr lang="en-US" altLang="ko-KR" sz="2800">
                <a:ea typeface="굴림" pitchFamily="50" charset="-127"/>
              </a:rPr>
            </a:br>
            <a:r>
              <a:rPr lang="en-US" altLang="ko-KR" sz="2800">
                <a:ea typeface="굴림" pitchFamily="50" charset="-127"/>
              </a:rPr>
              <a:t>of Boolean Algebra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Duality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One part may be obtained from the other if the binary operators and the identity elements are interchanged. </a:t>
            </a:r>
            <a:endParaRPr lang="en-US" altLang="ko-KR" dirty="0" smtClean="0">
              <a:ea typeface="굴림" pitchFamily="50" charset="-127"/>
              <a:sym typeface="Wingdings" pitchFamily="2" charset="2"/>
            </a:endParaRPr>
          </a:p>
          <a:p>
            <a:pPr lvl="1"/>
            <a:r>
              <a:rPr lang="en-US" altLang="ko-KR" dirty="0" smtClean="0">
                <a:ea typeface="굴림" pitchFamily="50" charset="-127"/>
              </a:rPr>
              <a:t>The </a:t>
            </a:r>
            <a:r>
              <a:rPr lang="en-US" altLang="ko-KR" dirty="0">
                <a:ea typeface="굴림" pitchFamily="50" charset="-127"/>
              </a:rPr>
              <a:t>left and right columns of axioms are duals</a:t>
            </a:r>
          </a:p>
          <a:p>
            <a:pPr lvl="2"/>
            <a:r>
              <a:rPr lang="en-US" altLang="ko-KR" dirty="0" smtClean="0">
                <a:ea typeface="굴림" pitchFamily="50" charset="-127"/>
              </a:rPr>
              <a:t>interchange </a:t>
            </a:r>
            <a:r>
              <a:rPr lang="en-US" altLang="ko-KR" dirty="0">
                <a:ea typeface="굴림" pitchFamily="50" charset="-127"/>
              </a:rPr>
              <a:t>all ANDs with ORs, and 0s with </a:t>
            </a:r>
            <a:r>
              <a:rPr lang="en-US" altLang="ko-KR" dirty="0" smtClean="0">
                <a:ea typeface="굴림" pitchFamily="50" charset="-127"/>
              </a:rPr>
              <a:t>1s</a:t>
            </a:r>
          </a:p>
          <a:p>
            <a:pPr lvl="2"/>
            <a:r>
              <a:rPr lang="en-US" altLang="ko-KR" dirty="0" smtClean="0">
                <a:ea typeface="굴림" pitchFamily="50" charset="-127"/>
              </a:rPr>
              <a:t>Show Table 2.1</a:t>
            </a:r>
          </a:p>
          <a:p>
            <a:pPr lvl="2"/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91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72F9-3EEA-422B-BE40-E4AB3F3B416F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Basic Theorem</a:t>
            </a:r>
          </a:p>
        </p:txBody>
      </p:sp>
      <p:graphicFrame>
        <p:nvGraphicFramePr>
          <p:cNvPr id="105476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15489933"/>
              </p:ext>
            </p:extLst>
          </p:nvPr>
        </p:nvGraphicFramePr>
        <p:xfrm>
          <a:off x="179388" y="1268760"/>
          <a:ext cx="8785225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Image" r:id="rId3" imgW="5317247" imgH="1883429" progId="Photoshop.Image.6">
                  <p:embed/>
                </p:oleObj>
              </mc:Choice>
              <mc:Fallback>
                <p:oleObj name="Image" r:id="rId3" imgW="5317247" imgH="1883429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268760"/>
                        <a:ext cx="8785225" cy="311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8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</a:pPr>
            <a:endParaRPr lang="en-US" altLang="ko-KR" sz="2400" dirty="0">
              <a:ea typeface="굴림" pitchFamily="50" charset="-127"/>
            </a:endParaRPr>
          </a:p>
          <a:p>
            <a:pPr marL="457200" indent="-457200">
              <a:lnSpc>
                <a:spcPct val="90000"/>
              </a:lnSpc>
            </a:pPr>
            <a:r>
              <a:rPr lang="en-US" altLang="ko-KR" sz="2400" dirty="0">
                <a:ea typeface="굴림" pitchFamily="50" charset="-127"/>
              </a:rPr>
              <a:t>Operator Precedence</a:t>
            </a:r>
          </a:p>
          <a:p>
            <a:pPr marL="1009650" lvl="1" indent="-381000">
              <a:lnSpc>
                <a:spcPct val="90000"/>
              </a:lnSpc>
              <a:buFontTx/>
              <a:buAutoNum type="arabicPeriod"/>
            </a:pPr>
            <a:r>
              <a:rPr lang="en-US" altLang="ko-KR" sz="2000" dirty="0">
                <a:ea typeface="굴림" pitchFamily="50" charset="-127"/>
              </a:rPr>
              <a:t>Parentheses</a:t>
            </a:r>
          </a:p>
          <a:p>
            <a:pPr marL="1009650" lvl="1" indent="-381000">
              <a:lnSpc>
                <a:spcPct val="90000"/>
              </a:lnSpc>
              <a:buFontTx/>
              <a:buAutoNum type="arabicPeriod"/>
            </a:pPr>
            <a:r>
              <a:rPr lang="en-US" altLang="ko-KR" sz="2000" dirty="0">
                <a:ea typeface="굴림" pitchFamily="50" charset="-127"/>
              </a:rPr>
              <a:t>NOT</a:t>
            </a:r>
          </a:p>
          <a:p>
            <a:pPr marL="1009650" lvl="1" indent="-381000">
              <a:lnSpc>
                <a:spcPct val="90000"/>
              </a:lnSpc>
              <a:buFontTx/>
              <a:buAutoNum type="arabicPeriod"/>
            </a:pPr>
            <a:r>
              <a:rPr lang="en-US" altLang="ko-KR" sz="2000" dirty="0">
                <a:ea typeface="굴림" pitchFamily="50" charset="-127"/>
              </a:rPr>
              <a:t>AND</a:t>
            </a:r>
          </a:p>
          <a:p>
            <a:pPr marL="1009650" lvl="1" indent="-381000">
              <a:lnSpc>
                <a:spcPct val="90000"/>
              </a:lnSpc>
              <a:buFontTx/>
              <a:buAutoNum type="arabicPeriod"/>
            </a:pPr>
            <a:r>
              <a:rPr lang="en-US" altLang="ko-KR" sz="2000" dirty="0">
                <a:ea typeface="굴림" pitchFamily="50" charset="-127"/>
              </a:rPr>
              <a:t>OR</a:t>
            </a: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5004048" y="2133204"/>
            <a:ext cx="1096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/>
              <a:t>Duality</a:t>
            </a:r>
          </a:p>
        </p:txBody>
      </p:sp>
      <p:sp>
        <p:nvSpPr>
          <p:cNvPr id="105480" name="AutoShape 8"/>
          <p:cNvSpPr>
            <a:spLocks noChangeArrowheads="1"/>
          </p:cNvSpPr>
          <p:nvPr/>
        </p:nvSpPr>
        <p:spPr bwMode="auto">
          <a:xfrm>
            <a:off x="5004048" y="1988741"/>
            <a:ext cx="1008062" cy="215900"/>
          </a:xfrm>
          <a:prstGeom prst="leftRightArrow">
            <a:avLst>
              <a:gd name="adj1" fmla="val 50000"/>
              <a:gd name="adj2" fmla="val 93382"/>
            </a:avLst>
          </a:prstGeom>
          <a:solidFill>
            <a:srgbClr val="FF0000"/>
          </a:solidFill>
          <a:ln w="158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31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A16C3-01DB-4B20-B680-D27F00F47CD3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Are these postulates for real?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ko-KR" sz="2000" dirty="0">
                <a:ea typeface="굴림" pitchFamily="50" charset="-127"/>
              </a:rPr>
              <a:t>We can show that these postulates are true, given the definitions of AND, OR and </a:t>
            </a:r>
            <a:r>
              <a:rPr lang="en-US" altLang="ko-KR" sz="2000" dirty="0" smtClean="0">
                <a:ea typeface="굴림" pitchFamily="50" charset="-127"/>
              </a:rPr>
              <a:t>NOT</a:t>
            </a:r>
          </a:p>
          <a:p>
            <a:pPr marL="342900" indent="-342900">
              <a:spcBef>
                <a:spcPct val="750000"/>
              </a:spcBef>
            </a:pPr>
            <a:r>
              <a:rPr lang="en-US" altLang="ko-KR" sz="2000" dirty="0" smtClean="0">
                <a:ea typeface="굴림" pitchFamily="50" charset="-127"/>
              </a:rPr>
              <a:t>These postulates are easy to see from these truth tables alone. For example,  </a:t>
            </a:r>
            <a:r>
              <a:rPr lang="en-US" altLang="ko-KR" sz="2000" dirty="0" smtClean="0">
                <a:solidFill>
                  <a:schemeClr val="accent2"/>
                </a:solidFill>
                <a:ea typeface="굴림" pitchFamily="50" charset="-127"/>
              </a:rPr>
              <a:t>x + x</a:t>
            </a:r>
            <a:r>
              <a:rPr lang="en-US" altLang="ko-KR" sz="2000" dirty="0" smtClean="0">
                <a:solidFill>
                  <a:schemeClr val="accent2"/>
                </a:solidFill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 smtClean="0">
                <a:solidFill>
                  <a:schemeClr val="accent2"/>
                </a:solidFill>
                <a:ea typeface="굴림" pitchFamily="50" charset="-127"/>
              </a:rPr>
              <a:t> = 1 </a:t>
            </a:r>
            <a:r>
              <a:rPr lang="en-US" altLang="ko-KR" sz="2000" dirty="0" smtClean="0">
                <a:ea typeface="굴림" pitchFamily="50" charset="-127"/>
              </a:rPr>
              <a:t>because of the middle two lines below (where y = x</a:t>
            </a:r>
            <a:r>
              <a:rPr lang="en-US" altLang="ko-KR" sz="2000" dirty="0" smtClean="0">
                <a:latin typeface="Comic Sans MS"/>
                <a:ea typeface="굴림" pitchFamily="50" charset="-127"/>
              </a:rPr>
              <a:t>’</a:t>
            </a:r>
            <a:r>
              <a:rPr lang="en-US" altLang="ko-KR" sz="2000" dirty="0" smtClean="0">
                <a:ea typeface="굴림" pitchFamily="50" charset="-127"/>
              </a:rPr>
              <a:t>)</a:t>
            </a:r>
          </a:p>
          <a:p>
            <a:pPr marL="342900" indent="-342900"/>
            <a:endParaRPr lang="en-US" altLang="ko-KR" sz="2000" dirty="0">
              <a:ea typeface="굴림" pitchFamily="50" charset="-127"/>
            </a:endParaRPr>
          </a:p>
        </p:txBody>
      </p:sp>
      <p:graphicFrame>
        <p:nvGraphicFramePr>
          <p:cNvPr id="108548" name="Object 4"/>
          <p:cNvGraphicFramePr>
            <a:graphicFrameLocks/>
          </p:cNvGraphicFramePr>
          <p:nvPr/>
        </p:nvGraphicFramePr>
        <p:xfrm>
          <a:off x="1295400" y="2201863"/>
          <a:ext cx="1566863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Document" r:id="rId3" imgW="1576080" imgH="1928520" progId="Word.Document.8">
                  <p:embed/>
                </p:oleObj>
              </mc:Choice>
              <mc:Fallback>
                <p:oleObj name="Document" r:id="rId3" imgW="1576080" imgH="1928520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01863"/>
                        <a:ext cx="1566863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5"/>
          <p:cNvGraphicFramePr>
            <a:graphicFrameLocks/>
          </p:cNvGraphicFramePr>
          <p:nvPr/>
        </p:nvGraphicFramePr>
        <p:xfrm>
          <a:off x="3886200" y="2201863"/>
          <a:ext cx="1566863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Document" r:id="rId5" imgW="1576080" imgH="1928520" progId="Word.Document.8">
                  <p:embed/>
                </p:oleObj>
              </mc:Choice>
              <mc:Fallback>
                <p:oleObj name="Document" r:id="rId5" imgW="1576080" imgH="1928520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201863"/>
                        <a:ext cx="1566863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0" name="Object 6"/>
          <p:cNvGraphicFramePr>
            <a:graphicFrameLocks/>
          </p:cNvGraphicFramePr>
          <p:nvPr/>
        </p:nvGraphicFramePr>
        <p:xfrm>
          <a:off x="6553200" y="2201863"/>
          <a:ext cx="10271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Document" r:id="rId7" imgW="1027080" imgH="1234800" progId="Word.Document.8">
                  <p:embed/>
                </p:oleObj>
              </mc:Choice>
              <mc:Fallback>
                <p:oleObj name="Document" r:id="rId7" imgW="1027080" imgH="1234800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201863"/>
                        <a:ext cx="1027113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7"/>
          <p:cNvGraphicFramePr>
            <a:graphicFrameLocks/>
          </p:cNvGraphicFramePr>
          <p:nvPr/>
        </p:nvGraphicFramePr>
        <p:xfrm>
          <a:off x="1219200" y="4868863"/>
          <a:ext cx="1566863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Document" r:id="rId9" imgW="1580400" imgH="1938600" progId="Word.Document.8">
                  <p:embed/>
                </p:oleObj>
              </mc:Choice>
              <mc:Fallback>
                <p:oleObj name="Document" r:id="rId9" imgW="1580400" imgH="1938600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868863"/>
                        <a:ext cx="1566863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39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Neungsoo-master">
  <a:themeElements>
    <a:clrScheme name="사용자 지정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F00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D"/>
      </a:accent5>
      <a:accent6>
        <a:srgbClr val="E70000"/>
      </a:accent6>
      <a:hlink>
        <a:srgbClr val="CC3300"/>
      </a:hlink>
      <a:folHlink>
        <a:srgbClr val="996600"/>
      </a:folHlink>
    </a:clrScheme>
    <a:fontScheme name="1_Neungsoo-master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charset="-127"/>
          </a:defRPr>
        </a:defPPr>
      </a:lstStyle>
    </a:lnDef>
  </a:objectDefaults>
  <a:extraClrSchemeLst>
    <a:extraClrScheme>
      <a:clrScheme name="1_Neungsoo-master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ungsoo-master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ungsoo-master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ungsoo-master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ungsoo-mast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ungsoo-mast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ungsoo-mast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2528</TotalTime>
  <Words>1853</Words>
  <Application>Microsoft Macintosh PowerPoint</Application>
  <PresentationFormat>On-screen Show (4:3)</PresentationFormat>
  <Paragraphs>331</Paragraphs>
  <Slides>36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1_Neungsoo-master</vt:lpstr>
      <vt:lpstr>Image</vt:lpstr>
      <vt:lpstr>Document</vt:lpstr>
      <vt:lpstr>Bitmap Image</vt:lpstr>
      <vt:lpstr>Chapter2 Boolean Algebra and Logic Gates</vt:lpstr>
      <vt:lpstr>Boolean Algebra</vt:lpstr>
      <vt:lpstr>Basic Definitions</vt:lpstr>
      <vt:lpstr>Axiomatic Definition of Boolean Algebra</vt:lpstr>
      <vt:lpstr>Differences between Boolean and Ordinary Algebra</vt:lpstr>
      <vt:lpstr>Two-valued Boolean Algebra</vt:lpstr>
      <vt:lpstr>Basic Theorems and Properties  of Boolean Algebra</vt:lpstr>
      <vt:lpstr>Basic Theorem</vt:lpstr>
      <vt:lpstr>Are these postulates for real?</vt:lpstr>
      <vt:lpstr>Some more laws</vt:lpstr>
      <vt:lpstr>Boolean Functions</vt:lpstr>
      <vt:lpstr>Simplification of Boolean Function</vt:lpstr>
      <vt:lpstr>Let’s compare the resulting circuits</vt:lpstr>
      <vt:lpstr>Algebraic Manipulation</vt:lpstr>
      <vt:lpstr>Complement of a Function</vt:lpstr>
      <vt:lpstr>Proving DeMorgan’s Law</vt:lpstr>
      <vt:lpstr>Minterms</vt:lpstr>
      <vt:lpstr>Sum of Minterms Form</vt:lpstr>
      <vt:lpstr>Maxterms</vt:lpstr>
      <vt:lpstr>Product of maxterms form</vt:lpstr>
      <vt:lpstr>Minterms and maxterms are related</vt:lpstr>
      <vt:lpstr>Converting between standard forms</vt:lpstr>
      <vt:lpstr>Standard forms of expressions</vt:lpstr>
      <vt:lpstr>The dual idea: products of sums</vt:lpstr>
      <vt:lpstr>Standard Forms</vt:lpstr>
      <vt:lpstr>Other Logic Operations</vt:lpstr>
      <vt:lpstr>Other Logic Operations (2)</vt:lpstr>
      <vt:lpstr>Digital Logic Gates</vt:lpstr>
      <vt:lpstr>Digital Logic Gates (2)</vt:lpstr>
      <vt:lpstr>Extension to Multiple Inputs</vt:lpstr>
      <vt:lpstr>Extension of Multiple Inputs</vt:lpstr>
      <vt:lpstr>Exclusive-OR</vt:lpstr>
      <vt:lpstr>Positive and Negative Logic</vt:lpstr>
      <vt:lpstr>PowerPoint Presentation</vt:lpstr>
      <vt:lpstr>Integrated Circuits (IC)</vt:lpstr>
      <vt:lpstr>Summary</vt:lpstr>
    </vt:vector>
  </TitlesOfParts>
  <Company>건국대학교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박능수</dc:creator>
  <cp:lastModifiedBy>jongwon lee</cp:lastModifiedBy>
  <cp:revision>147</cp:revision>
  <dcterms:created xsi:type="dcterms:W3CDTF">2004-03-01T13:10:54Z</dcterms:created>
  <dcterms:modified xsi:type="dcterms:W3CDTF">2016-09-08T01:34:45Z</dcterms:modified>
</cp:coreProperties>
</file>